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7" r:id="rId2"/>
    <p:sldId id="256" r:id="rId3"/>
    <p:sldId id="275" r:id="rId4"/>
    <p:sldId id="276" r:id="rId5"/>
    <p:sldId id="257" r:id="rId6"/>
    <p:sldId id="258" r:id="rId7"/>
    <p:sldId id="259" r:id="rId8"/>
    <p:sldId id="263" r:id="rId9"/>
    <p:sldId id="261" r:id="rId10"/>
    <p:sldId id="262" r:id="rId11"/>
    <p:sldId id="264" r:id="rId12"/>
    <p:sldId id="265" r:id="rId13"/>
    <p:sldId id="266" r:id="rId14"/>
    <p:sldId id="267" r:id="rId15"/>
    <p:sldId id="268" r:id="rId16"/>
    <p:sldId id="269" r:id="rId17"/>
    <p:sldId id="270" r:id="rId18"/>
    <p:sldId id="271" r:id="rId19"/>
    <p:sldId id="272" r:id="rId20"/>
    <p:sldId id="273"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235" autoAdjust="0"/>
    <p:restoredTop sz="94660"/>
  </p:normalViewPr>
  <p:slideViewPr>
    <p:cSldViewPr snapToGrid="0">
      <p:cViewPr varScale="1">
        <p:scale>
          <a:sx n="74" d="100"/>
          <a:sy n="74" d="100"/>
        </p:scale>
        <p:origin x="44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7194577D-1361-4C25-9895-CA67EAA049A2}" type="datetimeFigureOut">
              <a:rPr lang="en-GB" smtClean="0"/>
              <a:t>01/03/2016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C92B022-6102-4AA0-980F-A97FE7131838}" type="slidenum">
              <a:rPr lang="en-GB" smtClean="0"/>
              <a:t>‹#›</a:t>
            </a:fld>
            <a:endParaRPr lang="en-GB"/>
          </a:p>
        </p:txBody>
      </p:sp>
    </p:spTree>
    <p:extLst>
      <p:ext uri="{BB962C8B-B14F-4D97-AF65-F5344CB8AC3E}">
        <p14:creationId xmlns:p14="http://schemas.microsoft.com/office/powerpoint/2010/main" val="10112315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194577D-1361-4C25-9895-CA67EAA049A2}" type="datetimeFigureOut">
              <a:rPr lang="en-GB" smtClean="0"/>
              <a:t>01/03/2016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C92B022-6102-4AA0-980F-A97FE7131838}" type="slidenum">
              <a:rPr lang="en-GB" smtClean="0"/>
              <a:t>‹#›</a:t>
            </a:fld>
            <a:endParaRPr lang="en-GB"/>
          </a:p>
        </p:txBody>
      </p:sp>
    </p:spTree>
    <p:extLst>
      <p:ext uri="{BB962C8B-B14F-4D97-AF65-F5344CB8AC3E}">
        <p14:creationId xmlns:p14="http://schemas.microsoft.com/office/powerpoint/2010/main" val="28087728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194577D-1361-4C25-9895-CA67EAA049A2}" type="datetimeFigureOut">
              <a:rPr lang="en-GB" smtClean="0"/>
              <a:t>01/03/2016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C92B022-6102-4AA0-980F-A97FE7131838}" type="slidenum">
              <a:rPr lang="en-GB" smtClean="0"/>
              <a:t>‹#›</a:t>
            </a:fld>
            <a:endParaRPr lang="en-GB"/>
          </a:p>
        </p:txBody>
      </p:sp>
    </p:spTree>
    <p:extLst>
      <p:ext uri="{BB962C8B-B14F-4D97-AF65-F5344CB8AC3E}">
        <p14:creationId xmlns:p14="http://schemas.microsoft.com/office/powerpoint/2010/main" val="15935630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194577D-1361-4C25-9895-CA67EAA049A2}" type="datetimeFigureOut">
              <a:rPr lang="en-GB" smtClean="0"/>
              <a:t>01/03/2016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C92B022-6102-4AA0-980F-A97FE7131838}" type="slidenum">
              <a:rPr lang="en-GB" smtClean="0"/>
              <a:t>‹#›</a:t>
            </a:fld>
            <a:endParaRPr lang="en-GB"/>
          </a:p>
        </p:txBody>
      </p:sp>
    </p:spTree>
    <p:extLst>
      <p:ext uri="{BB962C8B-B14F-4D97-AF65-F5344CB8AC3E}">
        <p14:creationId xmlns:p14="http://schemas.microsoft.com/office/powerpoint/2010/main" val="38568914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194577D-1361-4C25-9895-CA67EAA049A2}" type="datetimeFigureOut">
              <a:rPr lang="en-GB" smtClean="0"/>
              <a:t>01/03/2016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C92B022-6102-4AA0-980F-A97FE7131838}" type="slidenum">
              <a:rPr lang="en-GB" smtClean="0"/>
              <a:t>‹#›</a:t>
            </a:fld>
            <a:endParaRPr lang="en-GB"/>
          </a:p>
        </p:txBody>
      </p:sp>
    </p:spTree>
    <p:extLst>
      <p:ext uri="{BB962C8B-B14F-4D97-AF65-F5344CB8AC3E}">
        <p14:creationId xmlns:p14="http://schemas.microsoft.com/office/powerpoint/2010/main" val="4061738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7194577D-1361-4C25-9895-CA67EAA049A2}" type="datetimeFigureOut">
              <a:rPr lang="en-GB" smtClean="0"/>
              <a:t>01/03/2016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C92B022-6102-4AA0-980F-A97FE7131838}" type="slidenum">
              <a:rPr lang="en-GB" smtClean="0"/>
              <a:t>‹#›</a:t>
            </a:fld>
            <a:endParaRPr lang="en-GB"/>
          </a:p>
        </p:txBody>
      </p:sp>
    </p:spTree>
    <p:extLst>
      <p:ext uri="{BB962C8B-B14F-4D97-AF65-F5344CB8AC3E}">
        <p14:creationId xmlns:p14="http://schemas.microsoft.com/office/powerpoint/2010/main" val="6123786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7194577D-1361-4C25-9895-CA67EAA049A2}" type="datetimeFigureOut">
              <a:rPr lang="en-GB" smtClean="0"/>
              <a:t>01/03/2016</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DC92B022-6102-4AA0-980F-A97FE7131838}" type="slidenum">
              <a:rPr lang="en-GB" smtClean="0"/>
              <a:t>‹#›</a:t>
            </a:fld>
            <a:endParaRPr lang="en-GB"/>
          </a:p>
        </p:txBody>
      </p:sp>
    </p:spTree>
    <p:extLst>
      <p:ext uri="{BB962C8B-B14F-4D97-AF65-F5344CB8AC3E}">
        <p14:creationId xmlns:p14="http://schemas.microsoft.com/office/powerpoint/2010/main" val="7043106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7194577D-1361-4C25-9895-CA67EAA049A2}" type="datetimeFigureOut">
              <a:rPr lang="en-GB" smtClean="0"/>
              <a:t>01/03/2016</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DC92B022-6102-4AA0-980F-A97FE7131838}" type="slidenum">
              <a:rPr lang="en-GB" smtClean="0"/>
              <a:t>‹#›</a:t>
            </a:fld>
            <a:endParaRPr lang="en-GB"/>
          </a:p>
        </p:txBody>
      </p:sp>
    </p:spTree>
    <p:extLst>
      <p:ext uri="{BB962C8B-B14F-4D97-AF65-F5344CB8AC3E}">
        <p14:creationId xmlns:p14="http://schemas.microsoft.com/office/powerpoint/2010/main" val="28654517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194577D-1361-4C25-9895-CA67EAA049A2}" type="datetimeFigureOut">
              <a:rPr lang="en-GB" smtClean="0"/>
              <a:t>01/03/2016</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DC92B022-6102-4AA0-980F-A97FE7131838}" type="slidenum">
              <a:rPr lang="en-GB" smtClean="0"/>
              <a:t>‹#›</a:t>
            </a:fld>
            <a:endParaRPr lang="en-GB"/>
          </a:p>
        </p:txBody>
      </p:sp>
    </p:spTree>
    <p:extLst>
      <p:ext uri="{BB962C8B-B14F-4D97-AF65-F5344CB8AC3E}">
        <p14:creationId xmlns:p14="http://schemas.microsoft.com/office/powerpoint/2010/main" val="32872543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194577D-1361-4C25-9895-CA67EAA049A2}" type="datetimeFigureOut">
              <a:rPr lang="en-GB" smtClean="0"/>
              <a:t>01/03/2016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C92B022-6102-4AA0-980F-A97FE7131838}" type="slidenum">
              <a:rPr lang="en-GB" smtClean="0"/>
              <a:t>‹#›</a:t>
            </a:fld>
            <a:endParaRPr lang="en-GB"/>
          </a:p>
        </p:txBody>
      </p:sp>
    </p:spTree>
    <p:extLst>
      <p:ext uri="{BB962C8B-B14F-4D97-AF65-F5344CB8AC3E}">
        <p14:creationId xmlns:p14="http://schemas.microsoft.com/office/powerpoint/2010/main" val="32384172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194577D-1361-4C25-9895-CA67EAA049A2}" type="datetimeFigureOut">
              <a:rPr lang="en-GB" smtClean="0"/>
              <a:t>01/03/2016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C92B022-6102-4AA0-980F-A97FE7131838}" type="slidenum">
              <a:rPr lang="en-GB" smtClean="0"/>
              <a:t>‹#›</a:t>
            </a:fld>
            <a:endParaRPr lang="en-GB"/>
          </a:p>
        </p:txBody>
      </p:sp>
    </p:spTree>
    <p:extLst>
      <p:ext uri="{BB962C8B-B14F-4D97-AF65-F5344CB8AC3E}">
        <p14:creationId xmlns:p14="http://schemas.microsoft.com/office/powerpoint/2010/main" val="42171184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94577D-1361-4C25-9895-CA67EAA049A2}" type="datetimeFigureOut">
              <a:rPr lang="en-GB" smtClean="0"/>
              <a:t>01/03/2016</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92B022-6102-4AA0-980F-A97FE7131838}" type="slidenum">
              <a:rPr lang="en-GB" smtClean="0"/>
              <a:t>‹#›</a:t>
            </a:fld>
            <a:endParaRPr lang="en-GB"/>
          </a:p>
        </p:txBody>
      </p:sp>
    </p:spTree>
    <p:extLst>
      <p:ext uri="{BB962C8B-B14F-4D97-AF65-F5344CB8AC3E}">
        <p14:creationId xmlns:p14="http://schemas.microsoft.com/office/powerpoint/2010/main" val="21459977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GB" dirty="0"/>
          </a:p>
        </p:txBody>
      </p:sp>
      <p:sp>
        <p:nvSpPr>
          <p:cNvPr id="3" name="Subtitle 2"/>
          <p:cNvSpPr>
            <a:spLocks noGrp="1"/>
          </p:cNvSpPr>
          <p:nvPr>
            <p:ph type="subTitle" idx="1"/>
          </p:nvPr>
        </p:nvSpPr>
        <p:spPr/>
        <p:txBody>
          <a:bodyPr/>
          <a:lstStyle/>
          <a:p>
            <a:endParaRPr lang="en-GB"/>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381000"/>
            <a:ext cx="9144000" cy="6096000"/>
          </a:xfrm>
          <a:prstGeom prst="rect">
            <a:avLst/>
          </a:prstGeom>
        </p:spPr>
      </p:pic>
      <p:sp>
        <p:nvSpPr>
          <p:cNvPr id="5" name="TextBox 4"/>
          <p:cNvSpPr txBox="1"/>
          <p:nvPr/>
        </p:nvSpPr>
        <p:spPr>
          <a:xfrm>
            <a:off x="5203065" y="824248"/>
            <a:ext cx="3721995" cy="1569660"/>
          </a:xfrm>
          <a:prstGeom prst="rect">
            <a:avLst/>
          </a:prstGeom>
          <a:noFill/>
        </p:spPr>
        <p:txBody>
          <a:bodyPr wrap="square" rtlCol="0">
            <a:spAutoFit/>
          </a:bodyPr>
          <a:lstStyle/>
          <a:p>
            <a:r>
              <a:rPr lang="en-GB" sz="3200" b="1" dirty="0" smtClean="0">
                <a:solidFill>
                  <a:srgbClr val="FF0000"/>
                </a:solidFill>
              </a:rPr>
              <a:t>On Line Research of Japanese Cultural Heritage</a:t>
            </a:r>
            <a:endParaRPr lang="en-GB" sz="3200" b="1" dirty="0">
              <a:solidFill>
                <a:srgbClr val="FF0000"/>
              </a:solidFill>
            </a:endParaRPr>
          </a:p>
        </p:txBody>
      </p:sp>
    </p:spTree>
    <p:extLst>
      <p:ext uri="{BB962C8B-B14F-4D97-AF65-F5344CB8AC3E}">
        <p14:creationId xmlns:p14="http://schemas.microsoft.com/office/powerpoint/2010/main" val="5495326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Content Placeholder 3"/>
          <p:cNvPicPr>
            <a:picLocks noGrp="1" noChangeAspect="1"/>
          </p:cNvPicPr>
          <p:nvPr>
            <p:ph idx="1"/>
          </p:nvPr>
        </p:nvPicPr>
        <p:blipFill>
          <a:blip r:embed="rId2"/>
          <a:stretch>
            <a:fillRect/>
          </a:stretch>
        </p:blipFill>
        <p:spPr>
          <a:xfrm>
            <a:off x="2559583" y="1825625"/>
            <a:ext cx="7072834" cy="4351338"/>
          </a:xfrm>
          <a:prstGeom prst="rect">
            <a:avLst/>
          </a:prstGeom>
        </p:spPr>
      </p:pic>
    </p:spTree>
    <p:extLst>
      <p:ext uri="{BB962C8B-B14F-4D97-AF65-F5344CB8AC3E}">
        <p14:creationId xmlns:p14="http://schemas.microsoft.com/office/powerpoint/2010/main" val="169768110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8789" y="365126"/>
            <a:ext cx="11225011" cy="922762"/>
          </a:xfrm>
        </p:spPr>
        <p:txBody>
          <a:bodyPr/>
          <a:lstStyle/>
          <a:p>
            <a:r>
              <a:rPr lang="en-GB" dirty="0" smtClean="0"/>
              <a:t>                            Timeline View</a:t>
            </a:r>
            <a:endParaRPr lang="en-GB" dirty="0"/>
          </a:p>
        </p:txBody>
      </p:sp>
      <p:sp>
        <p:nvSpPr>
          <p:cNvPr id="3" name="Content Placeholder 2"/>
          <p:cNvSpPr>
            <a:spLocks noGrp="1"/>
          </p:cNvSpPr>
          <p:nvPr>
            <p:ph idx="1"/>
          </p:nvPr>
        </p:nvSpPr>
        <p:spPr/>
        <p:txBody>
          <a:bodyPr>
            <a:normAutofit lnSpcReduction="10000"/>
          </a:bodyPr>
          <a:lstStyle/>
          <a:p>
            <a:r>
              <a:rPr lang="en-GB" dirty="0"/>
              <a:t>ORJACH Timeline View </a:t>
            </a:r>
          </a:p>
          <a:p>
            <a:r>
              <a:rPr lang="en-GB" dirty="0"/>
              <a:t>Instead of selecting the modules via the default Grid view, you can instead select the Timeline link to be taken to this page. </a:t>
            </a:r>
          </a:p>
          <a:p>
            <a:r>
              <a:rPr lang="en-GB" dirty="0"/>
              <a:t>Here the modules, plus interesting facts, quotes , activities will be presented on a vertical timeline, starting at </a:t>
            </a:r>
            <a:r>
              <a:rPr lang="en-GB" dirty="0" err="1"/>
              <a:t>Paleolithic</a:t>
            </a:r>
            <a:r>
              <a:rPr lang="en-GB" dirty="0"/>
              <a:t> and going up to Medieval (to begin with). </a:t>
            </a:r>
          </a:p>
          <a:p>
            <a:r>
              <a:rPr lang="en-GB" dirty="0"/>
              <a:t>The different items relating to different modules will have their own icons. With the bold icon relating the module link itself. </a:t>
            </a:r>
          </a:p>
          <a:p>
            <a:r>
              <a:rPr lang="en-GB" dirty="0"/>
              <a:t>Selecting it will open a small dialog box with a summary and a hyperlink to the module page.</a:t>
            </a:r>
          </a:p>
        </p:txBody>
      </p:sp>
    </p:spTree>
    <p:extLst>
      <p:ext uri="{BB962C8B-B14F-4D97-AF65-F5344CB8AC3E}">
        <p14:creationId xmlns:p14="http://schemas.microsoft.com/office/powerpoint/2010/main" val="37137862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090188"/>
          </a:xfrm>
        </p:spPr>
        <p:txBody>
          <a:bodyPr/>
          <a:lstStyle/>
          <a:p>
            <a:r>
              <a:rPr lang="en-GB" dirty="0" smtClean="0"/>
              <a:t>                            Timeline view</a:t>
            </a:r>
            <a:endParaRPr lang="en-GB" dirty="0"/>
          </a:p>
        </p:txBody>
      </p:sp>
      <p:pic>
        <p:nvPicPr>
          <p:cNvPr id="4" name="Content Placeholder 3"/>
          <p:cNvPicPr>
            <a:picLocks noGrp="1" noChangeAspect="1"/>
          </p:cNvPicPr>
          <p:nvPr>
            <p:ph idx="1"/>
          </p:nvPr>
        </p:nvPicPr>
        <p:blipFill>
          <a:blip r:embed="rId2"/>
          <a:stretch>
            <a:fillRect/>
          </a:stretch>
        </p:blipFill>
        <p:spPr>
          <a:xfrm>
            <a:off x="1188720" y="1943100"/>
            <a:ext cx="8489417" cy="4514080"/>
          </a:xfrm>
          <a:prstGeom prst="rect">
            <a:avLst/>
          </a:prstGeom>
        </p:spPr>
      </p:pic>
    </p:spTree>
    <p:extLst>
      <p:ext uri="{BB962C8B-B14F-4D97-AF65-F5344CB8AC3E}">
        <p14:creationId xmlns:p14="http://schemas.microsoft.com/office/powerpoint/2010/main" val="236327338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832610"/>
          </a:xfrm>
        </p:spPr>
        <p:txBody>
          <a:bodyPr/>
          <a:lstStyle/>
          <a:p>
            <a:r>
              <a:rPr lang="en-GB" dirty="0" smtClean="0"/>
              <a:t>                                Map View</a:t>
            </a:r>
            <a:endParaRPr lang="en-GB" dirty="0"/>
          </a:p>
        </p:txBody>
      </p:sp>
      <p:sp>
        <p:nvSpPr>
          <p:cNvPr id="3" name="Content Placeholder 2"/>
          <p:cNvSpPr>
            <a:spLocks noGrp="1"/>
          </p:cNvSpPr>
          <p:nvPr>
            <p:ph idx="1"/>
          </p:nvPr>
        </p:nvSpPr>
        <p:spPr/>
        <p:txBody>
          <a:bodyPr/>
          <a:lstStyle/>
          <a:p>
            <a:r>
              <a:rPr lang="en-GB" dirty="0"/>
              <a:t>ORJACH Map View </a:t>
            </a:r>
          </a:p>
          <a:p>
            <a:r>
              <a:rPr lang="en-GB" dirty="0"/>
              <a:t>The Map view gives you a different method of viewing the same facts, quotes and activities mentioned in the Timeline, only they will be location based as well. </a:t>
            </a:r>
          </a:p>
          <a:p>
            <a:r>
              <a:rPr lang="en-GB" dirty="0"/>
              <a:t>The sidebar on the left will allow you to sort the content of the map depending on thematic strand and era. </a:t>
            </a:r>
          </a:p>
          <a:p>
            <a:r>
              <a:rPr lang="en-GB" dirty="0" err="1"/>
              <a:t>Onece</a:t>
            </a:r>
            <a:r>
              <a:rPr lang="en-GB" dirty="0"/>
              <a:t> again, clicking on an item on the map will open a dialog box with a summary from which you will then be able to access the module page.</a:t>
            </a:r>
          </a:p>
        </p:txBody>
      </p:sp>
    </p:spTree>
    <p:extLst>
      <p:ext uri="{BB962C8B-B14F-4D97-AF65-F5344CB8AC3E}">
        <p14:creationId xmlns:p14="http://schemas.microsoft.com/office/powerpoint/2010/main" val="40850151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22762"/>
          </a:xfrm>
        </p:spPr>
        <p:txBody>
          <a:bodyPr/>
          <a:lstStyle/>
          <a:p>
            <a:r>
              <a:rPr lang="en-GB" dirty="0" smtClean="0"/>
              <a:t>                              Map View</a:t>
            </a:r>
            <a:endParaRPr lang="en-GB" dirty="0"/>
          </a:p>
        </p:txBody>
      </p:sp>
      <p:pic>
        <p:nvPicPr>
          <p:cNvPr id="4" name="Content Placeholder 3"/>
          <p:cNvPicPr>
            <a:picLocks noGrp="1" noChangeAspect="1"/>
          </p:cNvPicPr>
          <p:nvPr>
            <p:ph idx="1"/>
          </p:nvPr>
        </p:nvPicPr>
        <p:blipFill>
          <a:blip r:embed="rId2"/>
          <a:stretch>
            <a:fillRect/>
          </a:stretch>
        </p:blipFill>
        <p:spPr>
          <a:xfrm>
            <a:off x="2559583" y="1825625"/>
            <a:ext cx="7072834" cy="4351338"/>
          </a:xfrm>
          <a:prstGeom prst="rect">
            <a:avLst/>
          </a:prstGeom>
        </p:spPr>
      </p:pic>
    </p:spTree>
    <p:extLst>
      <p:ext uri="{BB962C8B-B14F-4D97-AF65-F5344CB8AC3E}">
        <p14:creationId xmlns:p14="http://schemas.microsoft.com/office/powerpoint/2010/main" val="293881323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77900"/>
          </a:xfrm>
        </p:spPr>
        <p:txBody>
          <a:bodyPr/>
          <a:lstStyle/>
          <a:p>
            <a:r>
              <a:rPr lang="en-GB" dirty="0" smtClean="0"/>
              <a:t>                        Module Pages</a:t>
            </a:r>
            <a:endParaRPr lang="en-GB" dirty="0"/>
          </a:p>
        </p:txBody>
      </p:sp>
      <p:sp>
        <p:nvSpPr>
          <p:cNvPr id="3" name="Content Placeholder 2"/>
          <p:cNvSpPr>
            <a:spLocks noGrp="1"/>
          </p:cNvSpPr>
          <p:nvPr>
            <p:ph idx="1"/>
          </p:nvPr>
        </p:nvSpPr>
        <p:spPr/>
        <p:txBody>
          <a:bodyPr/>
          <a:lstStyle/>
          <a:p>
            <a:r>
              <a:rPr lang="en-GB" dirty="0"/>
              <a:t>ORJACH Module Pages </a:t>
            </a:r>
          </a:p>
          <a:p>
            <a:r>
              <a:rPr lang="en-GB" dirty="0"/>
              <a:t>Selecting a module will take you to it’s own page containing all the background info, teaching material and study activities. </a:t>
            </a:r>
          </a:p>
          <a:p>
            <a:r>
              <a:rPr lang="en-GB" dirty="0"/>
              <a:t>This will be laid out on a single scrolling page, with the text typeset in a highly legible and readable fashion. </a:t>
            </a:r>
          </a:p>
          <a:p>
            <a:r>
              <a:rPr lang="en-GB" dirty="0"/>
              <a:t>The module will have feature it’s distinctive icon and name plus quick links to different sections of the module</a:t>
            </a:r>
          </a:p>
        </p:txBody>
      </p:sp>
    </p:spTree>
    <p:extLst>
      <p:ext uri="{BB962C8B-B14F-4D97-AF65-F5344CB8AC3E}">
        <p14:creationId xmlns:p14="http://schemas.microsoft.com/office/powerpoint/2010/main" val="170278052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49325"/>
          </a:xfrm>
        </p:spPr>
        <p:txBody>
          <a:bodyPr/>
          <a:lstStyle/>
          <a:p>
            <a:r>
              <a:rPr lang="en-GB" dirty="0" smtClean="0"/>
              <a:t>                     Module Pages</a:t>
            </a:r>
            <a:endParaRPr lang="en-GB" dirty="0"/>
          </a:p>
        </p:txBody>
      </p:sp>
      <p:pic>
        <p:nvPicPr>
          <p:cNvPr id="4" name="Content Placeholder 3"/>
          <p:cNvPicPr>
            <a:picLocks noGrp="1" noChangeAspect="1"/>
          </p:cNvPicPr>
          <p:nvPr>
            <p:ph idx="1"/>
          </p:nvPr>
        </p:nvPicPr>
        <p:blipFill>
          <a:blip r:embed="rId2"/>
          <a:stretch>
            <a:fillRect/>
          </a:stretch>
        </p:blipFill>
        <p:spPr>
          <a:xfrm>
            <a:off x="2559583" y="1825625"/>
            <a:ext cx="7072834" cy="4351338"/>
          </a:xfrm>
          <a:prstGeom prst="rect">
            <a:avLst/>
          </a:prstGeom>
        </p:spPr>
      </p:pic>
    </p:spTree>
    <p:extLst>
      <p:ext uri="{BB962C8B-B14F-4D97-AF65-F5344CB8AC3E}">
        <p14:creationId xmlns:p14="http://schemas.microsoft.com/office/powerpoint/2010/main" val="205978549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                             More details</a:t>
            </a:r>
            <a:endParaRPr lang="en-GB" dirty="0"/>
          </a:p>
        </p:txBody>
      </p:sp>
      <p:sp>
        <p:nvSpPr>
          <p:cNvPr id="3" name="Content Placeholder 2"/>
          <p:cNvSpPr>
            <a:spLocks noGrp="1"/>
          </p:cNvSpPr>
          <p:nvPr>
            <p:ph idx="1"/>
          </p:nvPr>
        </p:nvSpPr>
        <p:spPr>
          <a:xfrm>
            <a:off x="838200" y="695459"/>
            <a:ext cx="10515600" cy="5481504"/>
          </a:xfrm>
        </p:spPr>
        <p:txBody>
          <a:bodyPr/>
          <a:lstStyle/>
          <a:p>
            <a:pPr marL="0" indent="0">
              <a:buNone/>
            </a:pPr>
            <a:endParaRPr lang="en-GB" dirty="0"/>
          </a:p>
        </p:txBody>
      </p:sp>
      <p:sp>
        <p:nvSpPr>
          <p:cNvPr id="4" name="Rectangle 3"/>
          <p:cNvSpPr/>
          <p:nvPr/>
        </p:nvSpPr>
        <p:spPr>
          <a:xfrm>
            <a:off x="2369713" y="2551837"/>
            <a:ext cx="6774287" cy="1754326"/>
          </a:xfrm>
          <a:prstGeom prst="rect">
            <a:avLst/>
          </a:prstGeom>
        </p:spPr>
        <p:txBody>
          <a:bodyPr wrap="square">
            <a:spAutoFit/>
          </a:bodyPr>
          <a:lstStyle/>
          <a:p>
            <a:r>
              <a:rPr lang="en-GB" b="0" i="0" u="none" strike="noStrike" baseline="0" dirty="0" smtClean="0">
                <a:solidFill>
                  <a:srgbClr val="000000"/>
                </a:solidFill>
                <a:latin typeface="Edmondsans Bold"/>
              </a:rPr>
              <a:t>ORJACH Module Pages </a:t>
            </a:r>
          </a:p>
          <a:p>
            <a:r>
              <a:rPr lang="en-GB" b="0" i="0" u="none" strike="noStrike" baseline="0" dirty="0" smtClean="0">
                <a:solidFill>
                  <a:srgbClr val="000000"/>
                </a:solidFill>
                <a:latin typeface="Edmondsans Regular"/>
              </a:rPr>
              <a:t>When you start scrolling down the header bar will contract in order to give the user the maximum amount of space on screen for the module information. </a:t>
            </a:r>
          </a:p>
          <a:p>
            <a:r>
              <a:rPr lang="en-GB" b="0" i="0" u="none" strike="noStrike" baseline="0" dirty="0" smtClean="0">
                <a:solidFill>
                  <a:srgbClr val="000000"/>
                </a:solidFill>
                <a:latin typeface="Edmondsans Regular"/>
              </a:rPr>
              <a:t>Jargon words will be clickable with a pop-up appearing on the left hand side explain what each one means.</a:t>
            </a:r>
            <a:endParaRPr lang="en-GB" dirty="0"/>
          </a:p>
        </p:txBody>
      </p:sp>
    </p:spTree>
    <p:extLst>
      <p:ext uri="{BB962C8B-B14F-4D97-AF65-F5344CB8AC3E}">
        <p14:creationId xmlns:p14="http://schemas.microsoft.com/office/powerpoint/2010/main" val="11895414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            Formation of Japanese Meal</a:t>
            </a:r>
            <a:endParaRPr lang="en-GB" dirty="0"/>
          </a:p>
        </p:txBody>
      </p:sp>
      <p:pic>
        <p:nvPicPr>
          <p:cNvPr id="4" name="Content Placeholder 3"/>
          <p:cNvPicPr>
            <a:picLocks noGrp="1" noChangeAspect="1"/>
          </p:cNvPicPr>
          <p:nvPr>
            <p:ph idx="1"/>
          </p:nvPr>
        </p:nvPicPr>
        <p:blipFill>
          <a:blip r:embed="rId2"/>
          <a:stretch>
            <a:fillRect/>
          </a:stretch>
        </p:blipFill>
        <p:spPr>
          <a:xfrm>
            <a:off x="2559583" y="1825625"/>
            <a:ext cx="7072834" cy="4351338"/>
          </a:xfrm>
          <a:prstGeom prst="rect">
            <a:avLst/>
          </a:prstGeom>
        </p:spPr>
      </p:pic>
    </p:spTree>
    <p:extLst>
      <p:ext uri="{BB962C8B-B14F-4D97-AF65-F5344CB8AC3E}">
        <p14:creationId xmlns:p14="http://schemas.microsoft.com/office/powerpoint/2010/main" val="213327497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r>
              <a:rPr lang="en-GB" dirty="0"/>
              <a:t>ORJACH Module Pages </a:t>
            </a:r>
          </a:p>
          <a:p>
            <a:r>
              <a:rPr lang="en-GB" dirty="0"/>
              <a:t>Pictures will accompany the text in appropriate places and will stick in place as you scroll down until they are no longer relevant. </a:t>
            </a:r>
          </a:p>
          <a:p>
            <a:r>
              <a:rPr lang="en-GB" dirty="0"/>
              <a:t>As with the jargon words, </a:t>
            </a:r>
            <a:r>
              <a:rPr lang="en-GB" dirty="0" err="1"/>
              <a:t>japanese</a:t>
            </a:r>
            <a:r>
              <a:rPr lang="en-GB" dirty="0"/>
              <a:t> language links will show as a pop-up on the left when clicked. This help to avoid breaking up the text for people either already in the know, or just not interested.</a:t>
            </a:r>
          </a:p>
        </p:txBody>
      </p:sp>
    </p:spTree>
    <p:extLst>
      <p:ext uri="{BB962C8B-B14F-4D97-AF65-F5344CB8AC3E}">
        <p14:creationId xmlns:p14="http://schemas.microsoft.com/office/powerpoint/2010/main" val="7376759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1350381"/>
          </a:xfrm>
        </p:spPr>
        <p:txBody>
          <a:bodyPr>
            <a:noAutofit/>
          </a:bodyPr>
          <a:lstStyle/>
          <a:p>
            <a:r>
              <a:rPr lang="en-GB" sz="3600" b="1" dirty="0" smtClean="0"/>
              <a:t>Orjach</a:t>
            </a:r>
            <a:br>
              <a:rPr lang="en-GB" sz="3600" b="1" dirty="0" smtClean="0"/>
            </a:br>
            <a:r>
              <a:rPr lang="en-GB" sz="3600" b="1" dirty="0" smtClean="0"/>
              <a:t>The Online Research of Japanese Cultural Heritage </a:t>
            </a:r>
            <a:endParaRPr lang="en-GB" sz="3600" b="1" dirty="0"/>
          </a:p>
        </p:txBody>
      </p:sp>
      <p:sp>
        <p:nvSpPr>
          <p:cNvPr id="3" name="Subtitle 2"/>
          <p:cNvSpPr>
            <a:spLocks noGrp="1"/>
          </p:cNvSpPr>
          <p:nvPr>
            <p:ph type="subTitle" idx="1"/>
          </p:nvPr>
        </p:nvSpPr>
        <p:spPr/>
        <p:txBody>
          <a:bodyPr>
            <a:normAutofit/>
          </a:bodyPr>
          <a:lstStyle/>
          <a:p>
            <a:r>
              <a:rPr lang="en-GB" sz="4000" dirty="0" smtClean="0"/>
              <a:t>Caroline Pathy-Barker</a:t>
            </a:r>
          </a:p>
        </p:txBody>
      </p:sp>
    </p:spTree>
    <p:extLst>
      <p:ext uri="{BB962C8B-B14F-4D97-AF65-F5344CB8AC3E}">
        <p14:creationId xmlns:p14="http://schemas.microsoft.com/office/powerpoint/2010/main" val="344120375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  Practical pottery making </a:t>
            </a:r>
            <a:r>
              <a:rPr lang="en-GB" dirty="0"/>
              <a:t>a</a:t>
            </a:r>
            <a:r>
              <a:rPr lang="en-GB" dirty="0" smtClean="0"/>
              <a:t> Jomon pot – Cross  curricular</a:t>
            </a:r>
            <a:endParaRPr lang="en-GB"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228144" y="1825625"/>
            <a:ext cx="7735712" cy="4351338"/>
          </a:xfrm>
        </p:spPr>
      </p:pic>
    </p:spTree>
    <p:extLst>
      <p:ext uri="{BB962C8B-B14F-4D97-AF65-F5344CB8AC3E}">
        <p14:creationId xmlns:p14="http://schemas.microsoft.com/office/powerpoint/2010/main" val="425691625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itachi logo 1.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56466" y="3886200"/>
            <a:ext cx="6553200" cy="1890346"/>
          </a:xfrm>
          <a:prstGeom prst="rect">
            <a:avLst/>
          </a:prstGeom>
        </p:spPr>
      </p:pic>
      <p:pic>
        <p:nvPicPr>
          <p:cNvPr id="5" name="Picture 4" descr="sisjac.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87134" y="825501"/>
            <a:ext cx="6414231" cy="1868593"/>
          </a:xfrm>
          <a:prstGeom prst="rect">
            <a:avLst/>
          </a:prstGeom>
        </p:spPr>
      </p:pic>
    </p:spTree>
    <p:extLst>
      <p:ext uri="{BB962C8B-B14F-4D97-AF65-F5344CB8AC3E}">
        <p14:creationId xmlns:p14="http://schemas.microsoft.com/office/powerpoint/2010/main" val="320407394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dirty="0" smtClean="0"/>
              <a:t>            </a:t>
            </a:r>
            <a:r>
              <a:rPr lang="en-GB" sz="4000" dirty="0" err="1" smtClean="0"/>
              <a:t>Kofun</a:t>
            </a:r>
            <a:r>
              <a:rPr lang="en-GB" sz="4000" dirty="0" smtClean="0"/>
              <a:t> Mound in Gunma Prefecture </a:t>
            </a:r>
            <a:endParaRPr lang="en-GB" sz="4000"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228144" y="1825625"/>
            <a:ext cx="7735712" cy="4351338"/>
          </a:xfrm>
        </p:spPr>
      </p:pic>
    </p:spTree>
    <p:extLst>
      <p:ext uri="{BB962C8B-B14F-4D97-AF65-F5344CB8AC3E}">
        <p14:creationId xmlns:p14="http://schemas.microsoft.com/office/powerpoint/2010/main" val="9818093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806852"/>
          </a:xfrm>
        </p:spPr>
        <p:txBody>
          <a:bodyPr/>
          <a:lstStyle/>
          <a:p>
            <a:r>
              <a:rPr lang="en-GB" dirty="0" smtClean="0"/>
              <a:t>                  User Friendly Tool</a:t>
            </a:r>
            <a:endParaRPr lang="en-GB" dirty="0"/>
          </a:p>
        </p:txBody>
      </p:sp>
      <p:sp>
        <p:nvSpPr>
          <p:cNvPr id="3" name="Content Placeholder 2"/>
          <p:cNvSpPr>
            <a:spLocks noGrp="1"/>
          </p:cNvSpPr>
          <p:nvPr>
            <p:ph idx="1"/>
          </p:nvPr>
        </p:nvSpPr>
        <p:spPr/>
        <p:txBody>
          <a:bodyPr>
            <a:normAutofit fontScale="92500" lnSpcReduction="10000"/>
          </a:bodyPr>
          <a:lstStyle/>
          <a:p>
            <a:r>
              <a:rPr lang="en-GB" dirty="0"/>
              <a:t>ORJACH - Homepage </a:t>
            </a:r>
          </a:p>
          <a:p>
            <a:r>
              <a:rPr lang="en-GB" dirty="0"/>
              <a:t>The homepage for the concept is inspired by Japanese minimalism and is intended to be </a:t>
            </a:r>
            <a:r>
              <a:rPr lang="en-GB" dirty="0" smtClean="0"/>
              <a:t>a highly </a:t>
            </a:r>
            <a:r>
              <a:rPr lang="en-GB" dirty="0"/>
              <a:t>user friendly experience. </a:t>
            </a:r>
          </a:p>
          <a:p>
            <a:r>
              <a:rPr lang="en-GB" dirty="0"/>
              <a:t>The user will not be presented with </a:t>
            </a:r>
            <a:r>
              <a:rPr lang="en-GB" dirty="0" smtClean="0"/>
              <a:t>a huge selection </a:t>
            </a:r>
            <a:r>
              <a:rPr lang="en-GB" dirty="0"/>
              <a:t>of possible pages to visit, instead the thing that will immediately draw the eye is the three main box labelled ‘Food’, ‘Landscape’ and ‘Religion’; i.e. the three thematic strands. </a:t>
            </a:r>
          </a:p>
          <a:p>
            <a:r>
              <a:rPr lang="en-GB" dirty="0"/>
              <a:t>They will also </a:t>
            </a:r>
            <a:r>
              <a:rPr lang="en-GB" dirty="0" smtClean="0"/>
              <a:t>have </a:t>
            </a:r>
            <a:r>
              <a:rPr lang="en-GB" dirty="0"/>
              <a:t>two other options to view these stands and the modules :</a:t>
            </a:r>
            <a:r>
              <a:rPr lang="en-GB" dirty="0" smtClean="0"/>
              <a:t> </a:t>
            </a:r>
            <a:r>
              <a:rPr lang="en-GB" dirty="0"/>
              <a:t>the Timeline and the Map. </a:t>
            </a:r>
          </a:p>
          <a:p>
            <a:r>
              <a:rPr lang="en-GB" dirty="0"/>
              <a:t>In the top right is situated a menu button which will access a sidebar as shown on the next page.</a:t>
            </a:r>
          </a:p>
        </p:txBody>
      </p:sp>
    </p:spTree>
    <p:extLst>
      <p:ext uri="{BB962C8B-B14F-4D97-AF65-F5344CB8AC3E}">
        <p14:creationId xmlns:p14="http://schemas.microsoft.com/office/powerpoint/2010/main" val="13461714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74278"/>
          </a:xfrm>
        </p:spPr>
        <p:txBody>
          <a:bodyPr/>
          <a:lstStyle/>
          <a:p>
            <a:r>
              <a:rPr lang="en-GB" dirty="0" smtClean="0"/>
              <a:t>                            The menu Bar</a:t>
            </a:r>
            <a:endParaRPr lang="en-GB" dirty="0"/>
          </a:p>
        </p:txBody>
      </p:sp>
      <p:pic>
        <p:nvPicPr>
          <p:cNvPr id="4" name="Content Placeholder 3"/>
          <p:cNvPicPr>
            <a:picLocks noGrp="1" noChangeAspect="1"/>
          </p:cNvPicPr>
          <p:nvPr>
            <p:ph idx="1"/>
          </p:nvPr>
        </p:nvPicPr>
        <p:blipFill>
          <a:blip r:embed="rId2"/>
          <a:stretch>
            <a:fillRect/>
          </a:stretch>
        </p:blipFill>
        <p:spPr>
          <a:xfrm>
            <a:off x="2559583" y="1825625"/>
            <a:ext cx="7072834" cy="4351338"/>
          </a:xfrm>
          <a:prstGeom prst="rect">
            <a:avLst/>
          </a:prstGeom>
        </p:spPr>
      </p:pic>
    </p:spTree>
    <p:extLst>
      <p:ext uri="{BB962C8B-B14F-4D97-AF65-F5344CB8AC3E}">
        <p14:creationId xmlns:p14="http://schemas.microsoft.com/office/powerpoint/2010/main" val="14460527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50030"/>
          </a:xfrm>
        </p:spPr>
        <p:txBody>
          <a:bodyPr>
            <a:normAutofit fontScale="90000"/>
          </a:bodyPr>
          <a:lstStyle/>
          <a:p>
            <a:endParaRPr lang="en-GB" dirty="0"/>
          </a:p>
        </p:txBody>
      </p:sp>
      <p:sp>
        <p:nvSpPr>
          <p:cNvPr id="3" name="Content Placeholder 2"/>
          <p:cNvSpPr>
            <a:spLocks noGrp="1"/>
          </p:cNvSpPr>
          <p:nvPr>
            <p:ph idx="1"/>
          </p:nvPr>
        </p:nvSpPr>
        <p:spPr/>
        <p:txBody>
          <a:bodyPr/>
          <a:lstStyle/>
          <a:p>
            <a:r>
              <a:rPr lang="en-GB" dirty="0"/>
              <a:t>ORJACH Menu Bar </a:t>
            </a:r>
          </a:p>
          <a:p>
            <a:r>
              <a:rPr lang="en-GB" dirty="0"/>
              <a:t>The menu bar will be accessible from any page you visit and will provide quick access to all other pages of the site, including ones without their own buttons on the homepage such as ‘About Us’ and ‘Glossary’. </a:t>
            </a:r>
          </a:p>
          <a:p>
            <a:r>
              <a:rPr lang="en-GB" dirty="0"/>
              <a:t>Selecting the menu will grey out the page behind to make it clear you have selected it. Pressing the menu button again, or simply clicking anywhere in the grey out area will hide the menu</a:t>
            </a:r>
          </a:p>
        </p:txBody>
      </p:sp>
    </p:spTree>
    <p:extLst>
      <p:ext uri="{BB962C8B-B14F-4D97-AF65-F5344CB8AC3E}">
        <p14:creationId xmlns:p14="http://schemas.microsoft.com/office/powerpoint/2010/main" val="21464606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a:p>
        </p:txBody>
      </p:sp>
      <p:pic>
        <p:nvPicPr>
          <p:cNvPr id="4" name="Picture 3"/>
          <p:cNvPicPr>
            <a:picLocks noChangeAspect="1"/>
          </p:cNvPicPr>
          <p:nvPr/>
        </p:nvPicPr>
        <p:blipFill>
          <a:blip r:embed="rId2"/>
          <a:stretch>
            <a:fillRect/>
          </a:stretch>
        </p:blipFill>
        <p:spPr>
          <a:xfrm>
            <a:off x="0" y="85283"/>
            <a:ext cx="13202590" cy="8122476"/>
          </a:xfrm>
          <a:prstGeom prst="rect">
            <a:avLst/>
          </a:prstGeom>
        </p:spPr>
      </p:pic>
    </p:spTree>
    <p:extLst>
      <p:ext uri="{BB962C8B-B14F-4D97-AF65-F5344CB8AC3E}">
        <p14:creationId xmlns:p14="http://schemas.microsoft.com/office/powerpoint/2010/main" val="3327044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09883"/>
          </a:xfrm>
        </p:spPr>
        <p:txBody>
          <a:bodyPr/>
          <a:lstStyle/>
          <a:p>
            <a:r>
              <a:rPr lang="en-GB" dirty="0" smtClean="0"/>
              <a:t>            Homepage Module Selection</a:t>
            </a:r>
            <a:endParaRPr lang="en-GB" dirty="0"/>
          </a:p>
        </p:txBody>
      </p:sp>
      <p:sp>
        <p:nvSpPr>
          <p:cNvPr id="3" name="Content Placeholder 2"/>
          <p:cNvSpPr>
            <a:spLocks noGrp="1"/>
          </p:cNvSpPr>
          <p:nvPr>
            <p:ph idx="1"/>
          </p:nvPr>
        </p:nvSpPr>
        <p:spPr/>
        <p:txBody>
          <a:bodyPr/>
          <a:lstStyle/>
          <a:p>
            <a:r>
              <a:rPr lang="en-GB" dirty="0"/>
              <a:t>ORJACH Homepage Module Selection </a:t>
            </a:r>
          </a:p>
          <a:p>
            <a:r>
              <a:rPr lang="en-GB" dirty="0"/>
              <a:t>Back on the homepage, the easiest method of reaching a specific module will be to click the large thematic strand button, which will split into the three (or possibly more later) modules. </a:t>
            </a:r>
          </a:p>
          <a:p>
            <a:r>
              <a:rPr lang="en-GB" dirty="0"/>
              <a:t>You then simply click the module to go to it’s page.</a:t>
            </a:r>
          </a:p>
        </p:txBody>
      </p:sp>
    </p:spTree>
    <p:extLst>
      <p:ext uri="{BB962C8B-B14F-4D97-AF65-F5344CB8AC3E}">
        <p14:creationId xmlns:p14="http://schemas.microsoft.com/office/powerpoint/2010/main" val="44007603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58</TotalTime>
  <Words>689</Words>
  <Application>Microsoft Office PowerPoint</Application>
  <PresentationFormat>Widescreen</PresentationFormat>
  <Paragraphs>46</Paragraphs>
  <Slides>20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Arial</vt:lpstr>
      <vt:lpstr>Calibri</vt:lpstr>
      <vt:lpstr>Calibri Light</vt:lpstr>
      <vt:lpstr>Edmondsans Bold</vt:lpstr>
      <vt:lpstr>Edmondsans Regular</vt:lpstr>
      <vt:lpstr>Office Theme</vt:lpstr>
      <vt:lpstr>PowerPoint Presentation</vt:lpstr>
      <vt:lpstr>Orjach The Online Research of Japanese Cultural Heritage </vt:lpstr>
      <vt:lpstr>PowerPoint Presentation</vt:lpstr>
      <vt:lpstr>            Kofun Mound in Gunma Prefecture </vt:lpstr>
      <vt:lpstr>                  User Friendly Tool</vt:lpstr>
      <vt:lpstr>                            The menu Bar</vt:lpstr>
      <vt:lpstr>PowerPoint Presentation</vt:lpstr>
      <vt:lpstr>PowerPoint Presentation</vt:lpstr>
      <vt:lpstr>            Homepage Module Selection</vt:lpstr>
      <vt:lpstr>PowerPoint Presentation</vt:lpstr>
      <vt:lpstr>                            Timeline View</vt:lpstr>
      <vt:lpstr>                            Timeline view</vt:lpstr>
      <vt:lpstr>                                Map View</vt:lpstr>
      <vt:lpstr>                              Map View</vt:lpstr>
      <vt:lpstr>                        Module Pages</vt:lpstr>
      <vt:lpstr>                     Module Pages</vt:lpstr>
      <vt:lpstr>                             More details</vt:lpstr>
      <vt:lpstr>            Formation of Japanese Meal</vt:lpstr>
      <vt:lpstr>PowerPoint Presentation</vt:lpstr>
      <vt:lpstr>  Practical pottery making a Jomon pot – Cross  curricular</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Caroline Pathy-Barker</dc:creator>
  <cp:lastModifiedBy>Caroline Pathy-Barker</cp:lastModifiedBy>
  <cp:revision>9</cp:revision>
  <dcterms:created xsi:type="dcterms:W3CDTF">2016-02-29T18:49:50Z</dcterms:created>
  <dcterms:modified xsi:type="dcterms:W3CDTF">2016-03-01T23:12:25Z</dcterms:modified>
</cp:coreProperties>
</file>