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31"/>
  </p:notesMasterIdLst>
  <p:handoutMasterIdLst>
    <p:handoutMasterId r:id="rId32"/>
  </p:handoutMasterIdLst>
  <p:sldIdLst>
    <p:sldId id="404" r:id="rId2"/>
    <p:sldId id="393" r:id="rId3"/>
    <p:sldId id="411" r:id="rId4"/>
    <p:sldId id="406" r:id="rId5"/>
    <p:sldId id="420" r:id="rId6"/>
    <p:sldId id="414" r:id="rId7"/>
    <p:sldId id="415" r:id="rId8"/>
    <p:sldId id="439" r:id="rId9"/>
    <p:sldId id="441" r:id="rId10"/>
    <p:sldId id="444" r:id="rId11"/>
    <p:sldId id="445" r:id="rId12"/>
    <p:sldId id="447" r:id="rId13"/>
    <p:sldId id="446" r:id="rId14"/>
    <p:sldId id="442" r:id="rId15"/>
    <p:sldId id="392" r:id="rId16"/>
    <p:sldId id="390" r:id="rId17"/>
    <p:sldId id="412" r:id="rId18"/>
    <p:sldId id="391" r:id="rId19"/>
    <p:sldId id="448" r:id="rId20"/>
    <p:sldId id="440" r:id="rId21"/>
    <p:sldId id="433" r:id="rId22"/>
    <p:sldId id="435" r:id="rId23"/>
    <p:sldId id="413" r:id="rId24"/>
    <p:sldId id="353" r:id="rId25"/>
    <p:sldId id="437" r:id="rId26"/>
    <p:sldId id="438" r:id="rId27"/>
    <p:sldId id="436" r:id="rId28"/>
    <p:sldId id="419" r:id="rId29"/>
    <p:sldId id="431" r:id="rId30"/>
  </p:sldIdLst>
  <p:sldSz cx="9144000" cy="6858000" type="screen4x3"/>
  <p:notesSz cx="7105650" cy="1022985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FF"/>
    <a:srgbClr val="660033"/>
    <a:srgbClr val="003300"/>
    <a:srgbClr val="3366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88" autoAdjust="0"/>
    <p:restoredTop sz="94907" autoAdjust="0"/>
  </p:normalViewPr>
  <p:slideViewPr>
    <p:cSldViewPr snapToGrid="0">
      <p:cViewPr>
        <p:scale>
          <a:sx n="75" d="100"/>
          <a:sy n="75" d="100"/>
        </p:scale>
        <p:origin x="-870" y="-8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1854" y="-84"/>
      </p:cViewPr>
      <p:guideLst>
        <p:guide orient="horz" pos="3222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37" tIns="47718" rIns="95437" bIns="47718" numCol="1" anchor="t" anchorCtr="0" compatLnSpc="1">
            <a:prstTxWarp prst="textNoShape">
              <a:avLst/>
            </a:prstTxWarp>
          </a:bodyPr>
          <a:lstStyle>
            <a:lvl1pPr defTabSz="952500" eaLnBrk="1" hangingPunct="1">
              <a:defRPr sz="1300"/>
            </a:lvl1pPr>
          </a:lstStyle>
          <a:p>
            <a:endParaRPr lang="en-US" alt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5900" y="0"/>
            <a:ext cx="3078163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37" tIns="47718" rIns="95437" bIns="47718" numCol="1" anchor="t" anchorCtr="0" compatLnSpc="1">
            <a:prstTxWarp prst="textNoShape">
              <a:avLst/>
            </a:prstTxWarp>
          </a:bodyPr>
          <a:lstStyle>
            <a:lvl1pPr algn="r" defTabSz="952500" eaLnBrk="1" hangingPunct="1">
              <a:defRPr sz="1300"/>
            </a:lvl1pPr>
          </a:lstStyle>
          <a:p>
            <a:endParaRPr lang="en-US" altLang="en-US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15500"/>
            <a:ext cx="3078163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37" tIns="47718" rIns="95437" bIns="47718" numCol="1" anchor="b" anchorCtr="0" compatLnSpc="1">
            <a:prstTxWarp prst="textNoShape">
              <a:avLst/>
            </a:prstTxWarp>
          </a:bodyPr>
          <a:lstStyle>
            <a:lvl1pPr defTabSz="952500" eaLnBrk="1" hangingPunct="1">
              <a:defRPr sz="1300"/>
            </a:lvl1pPr>
          </a:lstStyle>
          <a:p>
            <a:endParaRPr lang="en-US" altLang="en-US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5900" y="9715500"/>
            <a:ext cx="3078163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37" tIns="47718" rIns="95437" bIns="47718" numCol="1" anchor="b" anchorCtr="0" compatLnSpc="1">
            <a:prstTxWarp prst="textNoShape">
              <a:avLst/>
            </a:prstTxWarp>
          </a:bodyPr>
          <a:lstStyle>
            <a:lvl1pPr algn="r" defTabSz="952500" eaLnBrk="1" hangingPunct="1">
              <a:defRPr sz="1300"/>
            </a:lvl1pPr>
          </a:lstStyle>
          <a:p>
            <a:fld id="{E7D6D62A-EBE0-47F3-B57E-B98C48EB64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76486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975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37" tIns="47718" rIns="95437" bIns="47718" numCol="1" anchor="t" anchorCtr="0" compatLnSpc="1">
            <a:prstTxWarp prst="textNoShape">
              <a:avLst/>
            </a:prstTxWarp>
          </a:bodyPr>
          <a:lstStyle>
            <a:lvl1pPr defTabSz="952500" eaLnBrk="1" hangingPunct="1">
              <a:defRPr sz="1300"/>
            </a:lvl1pPr>
          </a:lstStyle>
          <a:p>
            <a:endParaRPr lang="en-US" alt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975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37" tIns="47718" rIns="95437" bIns="47718" numCol="1" anchor="t" anchorCtr="0" compatLnSpc="1">
            <a:prstTxWarp prst="textNoShape">
              <a:avLst/>
            </a:prstTxWarp>
          </a:bodyPr>
          <a:lstStyle>
            <a:lvl1pPr algn="r" defTabSz="952500" eaLnBrk="1" hangingPunct="1">
              <a:defRPr sz="1300"/>
            </a:lvl1pPr>
          </a:lstStyle>
          <a:p>
            <a:endParaRPr lang="en-US" alt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6950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1200" y="4859338"/>
            <a:ext cx="5683250" cy="460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37" tIns="47718" rIns="95437" bIns="47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15500"/>
            <a:ext cx="3079750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37" tIns="47718" rIns="95437" bIns="47718" numCol="1" anchor="b" anchorCtr="0" compatLnSpc="1">
            <a:prstTxWarp prst="textNoShape">
              <a:avLst/>
            </a:prstTxWarp>
          </a:bodyPr>
          <a:lstStyle>
            <a:lvl1pPr defTabSz="952500" eaLnBrk="1" hangingPunct="1">
              <a:defRPr sz="1300"/>
            </a:lvl1pPr>
          </a:lstStyle>
          <a:p>
            <a:endParaRPr lang="en-US" alt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15500"/>
            <a:ext cx="3079750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37" tIns="47718" rIns="95437" bIns="47718" numCol="1" anchor="b" anchorCtr="0" compatLnSpc="1">
            <a:prstTxWarp prst="textNoShape">
              <a:avLst/>
            </a:prstTxWarp>
          </a:bodyPr>
          <a:lstStyle>
            <a:lvl1pPr algn="r" defTabSz="952500" eaLnBrk="1" hangingPunct="1">
              <a:defRPr sz="1300"/>
            </a:lvl1pPr>
          </a:lstStyle>
          <a:p>
            <a:fld id="{CCF74856-A5C6-4BDA-AD9F-4C5196B779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63820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03A63B-AD2C-4BCB-AD1C-7B59F418D3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8619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05400" cy="5829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380CE9-BD7A-4F9A-A1E0-9F90FCAF95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582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BA2CF8-BF99-43D2-B65D-45CA753F42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7950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EC316A-DC16-42C8-B911-5B9EEB2215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6127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C3458F-3A91-4656-9267-9B14DE63563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8519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662EF4-47D6-47C7-9FFA-9FA421ED8E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6441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581400" y="6273800"/>
            <a:ext cx="1905000" cy="457200"/>
          </a:xfrm>
          <a:ln/>
        </p:spPr>
        <p:txBody>
          <a:bodyPr/>
          <a:lstStyle>
            <a:lvl1pPr>
              <a:defRPr/>
            </a:lvl1pPr>
          </a:lstStyle>
          <a:p>
            <a:endParaRPr lang="en-US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6946900" y="6375400"/>
            <a:ext cx="1943100" cy="317500"/>
          </a:xfrm>
          <a:ln/>
        </p:spPr>
        <p:txBody>
          <a:bodyPr/>
          <a:lstStyle>
            <a:lvl1pPr algn="r">
              <a:defRPr sz="1200" b="1"/>
            </a:lvl1pPr>
          </a:lstStyle>
          <a:p>
            <a:r>
              <a:rPr lang="en-US" altLang="en-US" smtClean="0"/>
              <a:t>Clifton Scientific Trust</a:t>
            </a:r>
            <a:endParaRPr lang="en-US" alt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524000" y="6248400"/>
            <a:ext cx="2235200" cy="457200"/>
          </a:xfrm>
          <a:ln/>
        </p:spPr>
        <p:txBody>
          <a:bodyPr/>
          <a:lstStyle>
            <a:lvl1pPr>
              <a:defRPr/>
            </a:lvl1pPr>
          </a:lstStyle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1273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8867F9-98F4-49F1-8F03-989E0F8D89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2554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A7B659-070B-4465-95FB-695C62D2EC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281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24A941-63BE-4160-B112-188E8B8FA3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7347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85850" y="266700"/>
            <a:ext cx="7010400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endParaRPr lang="en-US" altLang="en-US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 altLang="en-US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FA5B52D8-0579-402C-A4F8-25A907BFD31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buChar char="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6"/>
          <p:cNvSpPr txBox="1">
            <a:spLocks noChangeArrowheads="1"/>
          </p:cNvSpPr>
          <p:nvPr/>
        </p:nvSpPr>
        <p:spPr bwMode="auto">
          <a:xfrm>
            <a:off x="6227763" y="4868863"/>
            <a:ext cx="122396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endParaRPr lang="ja-JP" altLang="en-US" sz="1200" b="1">
              <a:ea typeface="ＭＳ Ｐゴシック" pitchFamily="34" charset="-128"/>
            </a:endParaRPr>
          </a:p>
        </p:txBody>
      </p:sp>
      <p:pic>
        <p:nvPicPr>
          <p:cNvPr id="205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6" b="77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36" descr="cstlogo3mod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246" y="746644"/>
            <a:ext cx="2724705" cy="79005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7" name="TextBox 20"/>
          <p:cNvSpPr txBox="1">
            <a:spLocks noChangeArrowheads="1"/>
          </p:cNvSpPr>
          <p:nvPr/>
        </p:nvSpPr>
        <p:spPr bwMode="auto">
          <a:xfrm>
            <a:off x="2292350" y="4529732"/>
            <a:ext cx="5619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b="1" dirty="0" smtClean="0"/>
              <a:t> </a:t>
            </a:r>
            <a:endParaRPr lang="en-GB" altLang="en-US" b="1" dirty="0"/>
          </a:p>
        </p:txBody>
      </p:sp>
      <p:sp>
        <p:nvSpPr>
          <p:cNvPr id="2058" name="TextBox 21"/>
          <p:cNvSpPr txBox="1">
            <a:spLocks noChangeArrowheads="1"/>
          </p:cNvSpPr>
          <p:nvPr/>
        </p:nvSpPr>
        <p:spPr bwMode="auto">
          <a:xfrm>
            <a:off x="431800" y="5867400"/>
            <a:ext cx="372110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GB" altLang="en-US" sz="1200" b="1" dirty="0"/>
              <a:t>Clifton Scientific Trust is registered as a charity 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1200" b="1" dirty="0"/>
              <a:t>in </a:t>
            </a:r>
            <a:r>
              <a:rPr lang="en-GB" altLang="en-US" sz="1200" b="1" dirty="0" smtClean="0"/>
              <a:t>England </a:t>
            </a:r>
            <a:r>
              <a:rPr lang="en-GB" altLang="en-US" sz="1200" b="1" dirty="0"/>
              <a:t>and Wales 1086933</a:t>
            </a:r>
            <a:endParaRPr lang="en-US" altLang="ja-JP" sz="1200" b="1" dirty="0">
              <a:ea typeface="ＭＳ Ｐゴシック" pitchFamily="34" charset="-12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87401" y="1890694"/>
            <a:ext cx="8039099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en-US" sz="2800" b="1" dirty="0" smtClean="0">
                <a:ea typeface="Arial Unicode MS" pitchFamily="34" charset="-128"/>
                <a:cs typeface="Arial Unicode MS" pitchFamily="34" charset="-128"/>
              </a:rPr>
              <a:t>UK-Japan Young Scientist </a:t>
            </a:r>
            <a:endParaRPr lang="en-GB" altLang="en-US" sz="2800" b="1" dirty="0" smtClean="0"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GB" altLang="en-US" sz="2800" b="1" dirty="0" smtClean="0">
                <a:ea typeface="Arial Unicode MS" pitchFamily="34" charset="-128"/>
                <a:cs typeface="Arial Unicode MS" pitchFamily="34" charset="-128"/>
              </a:rPr>
              <a:t> Workshop </a:t>
            </a:r>
            <a:r>
              <a:rPr lang="en-GB" altLang="en-US" sz="2800" b="1" dirty="0" smtClean="0">
                <a:ea typeface="Arial Unicode MS" pitchFamily="34" charset="-128"/>
                <a:cs typeface="Arial Unicode MS" pitchFamily="34" charset="-128"/>
              </a:rPr>
              <a:t>Programme</a:t>
            </a:r>
            <a:endParaRPr lang="en-GB" altLang="en-US" sz="2800" b="1" dirty="0" smtClean="0"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GB" altLang="en-US" sz="900" b="1" dirty="0" smtClean="0"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GB" altLang="en-US" sz="900" b="1" dirty="0" smtClean="0"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GB" altLang="en-US" sz="900" b="1" dirty="0" smtClean="0"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GB" altLang="en-US" sz="2800" b="1" dirty="0" smtClean="0">
                <a:ea typeface="Arial Unicode MS" pitchFamily="34" charset="-128"/>
                <a:cs typeface="Arial Unicode MS" pitchFamily="34" charset="-128"/>
              </a:rPr>
              <a:t>Science </a:t>
            </a:r>
            <a:r>
              <a:rPr lang="en-GB" altLang="en-US" sz="2800" b="1" dirty="0">
                <a:ea typeface="Arial Unicode MS" pitchFamily="34" charset="-128"/>
                <a:cs typeface="Arial Unicode MS" pitchFamily="34" charset="-128"/>
              </a:rPr>
              <a:t>as a Cultural Bridge for Young </a:t>
            </a:r>
            <a:r>
              <a:rPr lang="en-GB" altLang="en-US" sz="2800" b="1" dirty="0" smtClean="0">
                <a:ea typeface="Arial Unicode MS" pitchFamily="34" charset="-128"/>
                <a:cs typeface="Arial Unicode MS" pitchFamily="34" charset="-128"/>
              </a:rPr>
              <a:t>People</a:t>
            </a:r>
          </a:p>
          <a:p>
            <a:pPr algn="ctr"/>
            <a:r>
              <a:rPr lang="en-GB" altLang="en-US" sz="2800" b="1" dirty="0" smtClean="0">
                <a:ea typeface="Arial Unicode MS" pitchFamily="34" charset="-128"/>
                <a:cs typeface="Arial Unicode MS" pitchFamily="34" charset="-128"/>
              </a:rPr>
              <a:t>Building Creative Scientists &amp; Global Citizens</a:t>
            </a:r>
            <a:endParaRPr lang="en-GB" altLang="en-US" sz="2800" b="1" dirty="0"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GB" altLang="en-US" sz="400" b="1" dirty="0" smtClean="0"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GB" altLang="en-US" sz="900" b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3425" y="4636849"/>
            <a:ext cx="83947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 Eric Albone &amp; Mary-Grace </a:t>
            </a:r>
            <a:r>
              <a:rPr lang="en-GB" sz="2400" b="1" dirty="0" smtClean="0"/>
              <a:t>Browning</a:t>
            </a:r>
            <a:endParaRPr lang="en-GB" sz="2400" b="1" dirty="0"/>
          </a:p>
          <a:p>
            <a:pPr algn="ctr"/>
            <a:r>
              <a:rPr lang="en-GB" b="1" dirty="0" smtClean="0"/>
              <a:t>Ja</a:t>
            </a:r>
            <a:r>
              <a:rPr lang="en-GB" b="1" dirty="0" smtClean="0"/>
              <a:t>pan Conference for Schools March 2016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13271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267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584200"/>
            <a:ext cx="743585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46200" y="5689600"/>
            <a:ext cx="6794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2015 Compressor Blade Design Team</a:t>
            </a:r>
          </a:p>
          <a:p>
            <a:pPr algn="ctr"/>
            <a:r>
              <a:rPr lang="en-GB" b="1" dirty="0" smtClean="0"/>
              <a:t>Whittle Laboratory, Engineering </a:t>
            </a:r>
            <a:r>
              <a:rPr lang="en-GB" b="1" dirty="0" err="1" smtClean="0"/>
              <a:t>Dept</a:t>
            </a:r>
            <a:r>
              <a:rPr lang="en-GB" b="1" dirty="0" smtClean="0"/>
              <a:t>, Cambridge University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79531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Lumix2\2015 Cambridge Photos ESA\Selected Cambridge 2015\IMG_4211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609598"/>
            <a:ext cx="8382000" cy="55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59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00800" y="5964278"/>
            <a:ext cx="246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Clifton Scientific Trust</a:t>
            </a:r>
            <a:endParaRPr lang="en-GB" sz="1600" dirty="0"/>
          </a:p>
        </p:txBody>
      </p:sp>
      <p:sp>
        <p:nvSpPr>
          <p:cNvPr id="2" name="Rectangle 1"/>
          <p:cNvSpPr/>
          <p:nvPr/>
        </p:nvSpPr>
        <p:spPr>
          <a:xfrm>
            <a:off x="1092200" y="1782445"/>
            <a:ext cx="67818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The most important thing I learnt was what engineering was really about.  I never considered it as a possible career path before, but after how much I enjoyed the project, I knew that it was what I wanted to do in the future.</a:t>
            </a:r>
          </a:p>
          <a:p>
            <a:pPr algn="r"/>
            <a:endParaRPr lang="en-GB" b="1" dirty="0" smtClean="0"/>
          </a:p>
          <a:p>
            <a:pPr algn="r"/>
            <a:r>
              <a:rPr lang="en-GB" b="1" dirty="0" smtClean="0">
                <a:solidFill>
                  <a:schemeClr val="tx2"/>
                </a:solidFill>
              </a:rPr>
              <a:t>UK </a:t>
            </a:r>
            <a:r>
              <a:rPr lang="en-GB" b="1" dirty="0">
                <a:solidFill>
                  <a:schemeClr val="tx2"/>
                </a:solidFill>
              </a:rPr>
              <a:t>female student, Compression </a:t>
            </a:r>
            <a:r>
              <a:rPr lang="en-GB" b="1" dirty="0" smtClean="0">
                <a:solidFill>
                  <a:schemeClr val="tx2"/>
                </a:solidFill>
              </a:rPr>
              <a:t>Blade </a:t>
            </a:r>
            <a:r>
              <a:rPr lang="en-GB" b="1" dirty="0">
                <a:solidFill>
                  <a:schemeClr val="tx2"/>
                </a:solidFill>
              </a:rPr>
              <a:t>Design Project, </a:t>
            </a:r>
            <a:endParaRPr lang="en-GB" b="1" dirty="0" smtClean="0">
              <a:solidFill>
                <a:schemeClr val="tx2"/>
              </a:solidFill>
            </a:endParaRPr>
          </a:p>
          <a:p>
            <a:pPr algn="r"/>
            <a:r>
              <a:rPr lang="en-GB" b="1" dirty="0" smtClean="0">
                <a:solidFill>
                  <a:schemeClr val="tx2"/>
                </a:solidFill>
              </a:rPr>
              <a:t>2015 Cambridge Workshop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2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00800" y="5964278"/>
            <a:ext cx="246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Clifton Scientific Trust</a:t>
            </a:r>
            <a:endParaRPr lang="en-GB" sz="1600" dirty="0"/>
          </a:p>
        </p:txBody>
      </p:sp>
      <p:sp>
        <p:nvSpPr>
          <p:cNvPr id="4" name="Rectangle 3"/>
          <p:cNvSpPr/>
          <p:nvPr/>
        </p:nvSpPr>
        <p:spPr>
          <a:xfrm>
            <a:off x="939800" y="1558290"/>
            <a:ext cx="74549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 smtClean="0"/>
              <a:t>I </a:t>
            </a:r>
            <a:r>
              <a:rPr lang="en-GB" sz="2800" dirty="0"/>
              <a:t>was able to join in the discussions and express my opinions in </a:t>
            </a:r>
            <a:r>
              <a:rPr lang="en-GB" sz="2800" dirty="0" smtClean="0"/>
              <a:t>English… </a:t>
            </a:r>
            <a:r>
              <a:rPr lang="en-GB" sz="2800" dirty="0"/>
              <a:t>I think this kind of workshop will be good motivation for Japanese students to study and play an active role in </a:t>
            </a:r>
            <a:r>
              <a:rPr lang="en-GB" sz="2800" dirty="0" smtClean="0"/>
              <a:t>science abroad.  </a:t>
            </a:r>
          </a:p>
          <a:p>
            <a:endParaRPr lang="en-GB" sz="2800" dirty="0" smtClean="0"/>
          </a:p>
          <a:p>
            <a:pPr algn="r"/>
            <a:r>
              <a:rPr lang="en-GB" b="1" dirty="0" smtClean="0">
                <a:solidFill>
                  <a:schemeClr val="tx2"/>
                </a:solidFill>
              </a:rPr>
              <a:t>Japanese </a:t>
            </a:r>
            <a:r>
              <a:rPr lang="en-GB" b="1" dirty="0">
                <a:solidFill>
                  <a:schemeClr val="tx2"/>
                </a:solidFill>
              </a:rPr>
              <a:t>male student, Nuclear Energy &amp;Radiation Project, </a:t>
            </a:r>
            <a:r>
              <a:rPr lang="en-GB" b="1" dirty="0" smtClean="0">
                <a:solidFill>
                  <a:schemeClr val="tx2"/>
                </a:solidFill>
              </a:rPr>
              <a:t>2011 Cambridge Workshop</a:t>
            </a:r>
          </a:p>
          <a:p>
            <a:pPr algn="r"/>
            <a:r>
              <a:rPr lang="en-GB" b="1" dirty="0" smtClean="0"/>
              <a:t>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504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3700" y="241299"/>
            <a:ext cx="8597900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smtClean="0"/>
              <a:t>2015 Kyoto Workshop Science Teams</a:t>
            </a:r>
          </a:p>
          <a:p>
            <a:endParaRPr lang="en-GB" b="1" dirty="0"/>
          </a:p>
          <a:p>
            <a:pPr marL="342900" indent="-342900">
              <a:buAutoNum type="arabicPlain"/>
            </a:pPr>
            <a:r>
              <a:rPr lang="en-US" b="1" dirty="0" smtClean="0"/>
              <a:t>Precision </a:t>
            </a:r>
            <a:r>
              <a:rPr lang="en-US" b="1" dirty="0"/>
              <a:t>Synthesis of Organic and Polymeric Materials</a:t>
            </a:r>
            <a:r>
              <a:rPr lang="en-US" dirty="0"/>
              <a:t> </a:t>
            </a:r>
            <a:endParaRPr lang="en-GB" dirty="0"/>
          </a:p>
          <a:p>
            <a:r>
              <a:rPr lang="en-US" sz="1600" dirty="0" smtClean="0"/>
              <a:t>	Prof</a:t>
            </a:r>
            <a:r>
              <a:rPr lang="en-US" sz="1600" dirty="0"/>
              <a:t>. </a:t>
            </a:r>
            <a:r>
              <a:rPr lang="en-US" sz="1600" dirty="0" err="1"/>
              <a:t>Mitsuo</a:t>
            </a:r>
            <a:r>
              <a:rPr lang="en-US" sz="1600" dirty="0"/>
              <a:t> </a:t>
            </a:r>
            <a:r>
              <a:rPr lang="en-US" sz="1600" dirty="0" err="1" smtClean="0"/>
              <a:t>Sawamoto</a:t>
            </a:r>
            <a:r>
              <a:rPr lang="en-US" sz="1600" dirty="0" smtClean="0"/>
              <a:t>. </a:t>
            </a:r>
            <a:r>
              <a:rPr lang="en-US" sz="1600" dirty="0" err="1" smtClean="0"/>
              <a:t>Dept</a:t>
            </a:r>
            <a:r>
              <a:rPr lang="en-US" sz="1600" dirty="0" smtClean="0"/>
              <a:t> of Polymer </a:t>
            </a:r>
            <a:r>
              <a:rPr lang="en-US" sz="1600" dirty="0"/>
              <a:t>Chemistry, Graduate School of </a:t>
            </a:r>
            <a:r>
              <a:rPr lang="en-US" sz="1600" dirty="0" smtClean="0"/>
              <a:t>	Engineering</a:t>
            </a:r>
            <a:r>
              <a:rPr lang="en-US" sz="1600" dirty="0"/>
              <a:t>, Kyoto </a:t>
            </a:r>
            <a:r>
              <a:rPr lang="en-US" sz="1600" dirty="0" smtClean="0"/>
              <a:t>University</a:t>
            </a:r>
          </a:p>
          <a:p>
            <a:endParaRPr lang="en-US" sz="800" dirty="0" smtClean="0"/>
          </a:p>
          <a:p>
            <a:r>
              <a:rPr lang="en-US" b="1" dirty="0" smtClean="0"/>
              <a:t>2    Assessment </a:t>
            </a:r>
            <a:r>
              <a:rPr lang="en-US" b="1" dirty="0"/>
              <a:t>of ecosystem health using soil animal </a:t>
            </a:r>
            <a:r>
              <a:rPr lang="en-US" b="1" dirty="0" smtClean="0"/>
              <a:t>community</a:t>
            </a:r>
            <a:endParaRPr lang="en-GB" dirty="0"/>
          </a:p>
          <a:p>
            <a:r>
              <a:rPr lang="en-US" dirty="0" smtClean="0"/>
              <a:t>	</a:t>
            </a:r>
            <a:r>
              <a:rPr lang="en-US" sz="1600" dirty="0" smtClean="0"/>
              <a:t>Prof</a:t>
            </a:r>
            <a:r>
              <a:rPr lang="en-US" sz="1600" dirty="0"/>
              <a:t>. Kensuke </a:t>
            </a:r>
            <a:r>
              <a:rPr lang="en-US" sz="1600" dirty="0" smtClean="0"/>
              <a:t>Imai, Kyoto </a:t>
            </a:r>
            <a:r>
              <a:rPr lang="en-US" sz="1600" dirty="0"/>
              <a:t>University of </a:t>
            </a:r>
            <a:r>
              <a:rPr lang="en-US" sz="1600" dirty="0" smtClean="0"/>
              <a:t>Education</a:t>
            </a:r>
          </a:p>
          <a:p>
            <a:endParaRPr lang="en-GB" sz="800" dirty="0"/>
          </a:p>
          <a:p>
            <a:r>
              <a:rPr lang="en-US" b="1" dirty="0" smtClean="0"/>
              <a:t>3   High </a:t>
            </a:r>
            <a:r>
              <a:rPr lang="en-US" b="1" dirty="0"/>
              <a:t>Performance Microscale </a:t>
            </a:r>
            <a:r>
              <a:rPr lang="en-US" b="1" dirty="0" smtClean="0"/>
              <a:t>Analysis </a:t>
            </a:r>
            <a:r>
              <a:rPr lang="en-US" b="1" dirty="0"/>
              <a:t>of Bio-related </a:t>
            </a:r>
            <a:r>
              <a:rPr lang="en-US" b="1" dirty="0" smtClean="0"/>
              <a:t>Materials</a:t>
            </a:r>
            <a:endParaRPr lang="en-GB" dirty="0"/>
          </a:p>
          <a:p>
            <a:r>
              <a:rPr lang="en-US" sz="1600" dirty="0" smtClean="0"/>
              <a:t>	Prof</a:t>
            </a:r>
            <a:r>
              <a:rPr lang="en-US" sz="1600" dirty="0"/>
              <a:t>. Koji </a:t>
            </a:r>
            <a:r>
              <a:rPr lang="en-US" sz="1600" dirty="0" smtClean="0"/>
              <a:t>Otsuka, Graduate </a:t>
            </a:r>
            <a:r>
              <a:rPr lang="en-US" sz="1600" dirty="0"/>
              <a:t>School of Engineering, Kyoto </a:t>
            </a:r>
            <a:r>
              <a:rPr lang="en-US" sz="1600" dirty="0" smtClean="0"/>
              <a:t>University</a:t>
            </a:r>
          </a:p>
          <a:p>
            <a:endParaRPr lang="en-GB" sz="800" dirty="0"/>
          </a:p>
          <a:p>
            <a:pPr marL="342900" indent="-342900">
              <a:buAutoNum type="arabicPlain" startAt="4"/>
            </a:pPr>
            <a:r>
              <a:rPr lang="en-US" b="1" dirty="0" smtClean="0"/>
              <a:t>Molecular </a:t>
            </a:r>
            <a:r>
              <a:rPr lang="en-US" b="1" dirty="0"/>
              <a:t>organization for nanoscience aiming at diverse morphologies </a:t>
            </a:r>
            <a:endParaRPr lang="en-US" b="1" dirty="0" smtClean="0"/>
          </a:p>
          <a:p>
            <a:r>
              <a:rPr lang="en-US" b="1" dirty="0" smtClean="0"/>
              <a:t>found </a:t>
            </a:r>
            <a:r>
              <a:rPr lang="en-US" b="1" dirty="0"/>
              <a:t>in organelles</a:t>
            </a:r>
            <a:endParaRPr lang="en-US" dirty="0" smtClean="0"/>
          </a:p>
          <a:p>
            <a:r>
              <a:rPr lang="en-US" sz="1600" dirty="0" smtClean="0"/>
              <a:t>	Prof</a:t>
            </a:r>
            <a:r>
              <a:rPr lang="en-US" sz="1600" dirty="0"/>
              <a:t>. </a:t>
            </a:r>
            <a:r>
              <a:rPr lang="en-US" sz="1600" dirty="0" err="1" smtClean="0"/>
              <a:t>Shunsaku</a:t>
            </a:r>
            <a:r>
              <a:rPr lang="en-US" sz="1600" dirty="0" smtClean="0"/>
              <a:t> Kimura, </a:t>
            </a:r>
            <a:r>
              <a:rPr lang="en-US" sz="1600" dirty="0" err="1" smtClean="0"/>
              <a:t>Dept</a:t>
            </a:r>
            <a:r>
              <a:rPr lang="en-US" sz="1600" dirty="0" smtClean="0"/>
              <a:t> </a:t>
            </a:r>
            <a:r>
              <a:rPr lang="en-US" sz="1600" dirty="0"/>
              <a:t>of Material Chemistry, Graduate School of </a:t>
            </a:r>
            <a:r>
              <a:rPr lang="en-US" sz="1600" dirty="0" smtClean="0"/>
              <a:t>	Engineering</a:t>
            </a:r>
            <a:r>
              <a:rPr lang="en-US" sz="1600" dirty="0"/>
              <a:t>, Kyoto </a:t>
            </a:r>
            <a:r>
              <a:rPr lang="en-US" sz="1600" dirty="0" smtClean="0"/>
              <a:t>University</a:t>
            </a:r>
          </a:p>
          <a:p>
            <a:endParaRPr lang="en-US" sz="800" dirty="0" smtClean="0"/>
          </a:p>
          <a:p>
            <a:r>
              <a:rPr lang="en-US" b="1" dirty="0" smtClean="0"/>
              <a:t>5    Extraction </a:t>
            </a:r>
            <a:r>
              <a:rPr lang="en-US" b="1" dirty="0"/>
              <a:t>and Purification of Capsaicin from Habanero </a:t>
            </a:r>
            <a:r>
              <a:rPr lang="en-US" b="1" dirty="0" err="1"/>
              <a:t>Chilli</a:t>
            </a:r>
            <a:r>
              <a:rPr lang="en-US" b="1" dirty="0"/>
              <a:t>; the </a:t>
            </a:r>
            <a:r>
              <a:rPr lang="en-US" b="1" dirty="0" smtClean="0"/>
              <a:t>Characterization </a:t>
            </a:r>
            <a:r>
              <a:rPr lang="en-US" b="1" dirty="0"/>
              <a:t>of a Key Ingredient for Hot Taste and the Revitalization of Local </a:t>
            </a:r>
            <a:r>
              <a:rPr lang="en-US" b="1" dirty="0" smtClean="0"/>
              <a:t>Community</a:t>
            </a:r>
            <a:endParaRPr lang="en-GB" sz="1600" dirty="0"/>
          </a:p>
          <a:p>
            <a:r>
              <a:rPr lang="en-US" sz="1600" dirty="0" smtClean="0"/>
              <a:t>	Prof</a:t>
            </a:r>
            <a:r>
              <a:rPr lang="en-US" sz="1600" dirty="0"/>
              <a:t>. Jun </a:t>
            </a:r>
            <a:r>
              <a:rPr lang="en-US" sz="1600" dirty="0" err="1" smtClean="0"/>
              <a:t>Hiratake</a:t>
            </a:r>
            <a:r>
              <a:rPr lang="en-US" sz="1600" dirty="0" smtClean="0"/>
              <a:t>, Institute </a:t>
            </a:r>
            <a:r>
              <a:rPr lang="en-US" sz="1600" dirty="0"/>
              <a:t>for Chemical Research, Kyoto </a:t>
            </a:r>
            <a:r>
              <a:rPr lang="en-US" sz="1600" dirty="0" smtClean="0"/>
              <a:t>University</a:t>
            </a:r>
          </a:p>
          <a:p>
            <a:endParaRPr lang="en-GB" sz="800" dirty="0"/>
          </a:p>
          <a:p>
            <a:pPr marL="342900" indent="-342900">
              <a:buAutoNum type="arabicPlain" startAt="6"/>
            </a:pPr>
            <a:r>
              <a:rPr lang="en-US" b="1" dirty="0" smtClean="0"/>
              <a:t>Bio-logging </a:t>
            </a:r>
            <a:r>
              <a:rPr lang="en-US" b="1" dirty="0"/>
              <a:t>Science for the Coexistence of Human Beings </a:t>
            </a:r>
            <a:r>
              <a:rPr lang="en-US" b="1" dirty="0" smtClean="0"/>
              <a:t>and</a:t>
            </a:r>
          </a:p>
          <a:p>
            <a:r>
              <a:rPr lang="en-US" b="1" dirty="0" smtClean="0"/>
              <a:t>Endangered </a:t>
            </a:r>
            <a:r>
              <a:rPr lang="en-US" b="1" dirty="0"/>
              <a:t>Aquatic </a:t>
            </a:r>
            <a:r>
              <a:rPr lang="en-US" b="1" dirty="0" smtClean="0"/>
              <a:t>Animals</a:t>
            </a:r>
            <a:endParaRPr lang="en-GB" dirty="0"/>
          </a:p>
          <a:p>
            <a:r>
              <a:rPr lang="en-US" sz="1600" dirty="0" smtClean="0"/>
              <a:t>	Prof</a:t>
            </a:r>
            <a:r>
              <a:rPr lang="en-US" sz="1600" dirty="0"/>
              <a:t>. Nobuaki </a:t>
            </a:r>
            <a:r>
              <a:rPr lang="en-US" sz="1600" dirty="0" smtClean="0"/>
              <a:t>Arai, Field </a:t>
            </a:r>
            <a:r>
              <a:rPr lang="en-US" sz="1600" dirty="0"/>
              <a:t>Science Education and Research Centre, Kyoto </a:t>
            </a:r>
            <a:r>
              <a:rPr lang="en-US" sz="1600" dirty="0" smtClean="0"/>
              <a:t>University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487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 idx="4294967295"/>
          </p:nvPr>
        </p:nvSpPr>
        <p:spPr>
          <a:xfrm>
            <a:off x="2133600" y="304800"/>
            <a:ext cx="7010400" cy="1527175"/>
          </a:xfrm>
        </p:spPr>
        <p:txBody>
          <a:bodyPr/>
          <a:lstStyle/>
          <a:p>
            <a:endParaRPr lang="en-GB" altLang="en-US" sz="3600" b="1" dirty="0" smtClean="0">
              <a:solidFill>
                <a:schemeClr val="bg2"/>
              </a:solidFill>
            </a:endParaRPr>
          </a:p>
        </p:txBody>
      </p:sp>
      <p:pic>
        <p:nvPicPr>
          <p:cNvPr id="13315" name="Content Placeholder 3" descr="DSC_6440.JPG"/>
          <p:cNvPicPr>
            <a:picLocks noGrp="1" noChangeAspect="1"/>
          </p:cNvPicPr>
          <p:nvPr>
            <p:ph idx="4294967295"/>
          </p:nvPr>
        </p:nvPicPr>
        <p:blipFill>
          <a:blip r:embed="rId2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2" t="10678"/>
          <a:stretch>
            <a:fillRect/>
          </a:stretch>
        </p:blipFill>
        <p:spPr>
          <a:xfrm>
            <a:off x="331907" y="355600"/>
            <a:ext cx="8608893" cy="5441950"/>
          </a:xfrm>
          <a:ln w="158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31900" y="5816600"/>
            <a:ext cx="688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2011 Cambridge Biological Anthropology </a:t>
            </a:r>
            <a:r>
              <a:rPr lang="en-GB" dirty="0"/>
              <a:t>Project Group: Students, Scientists and Facilitators with Director Dr Leslie Knapp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6"/>
          <p:cNvGrpSpPr>
            <a:grpSpLocks/>
          </p:cNvGrpSpPr>
          <p:nvPr/>
        </p:nvGrpSpPr>
        <p:grpSpPr bwMode="auto">
          <a:xfrm>
            <a:off x="131763" y="390525"/>
            <a:ext cx="8826500" cy="6197600"/>
            <a:chOff x="0" y="0"/>
            <a:chExt cx="6542468" cy="4700789"/>
          </a:xfrm>
        </p:grpSpPr>
        <p:pic>
          <p:nvPicPr>
            <p:cNvPr id="1433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285" r="487"/>
            <a:stretch>
              <a:fillRect/>
            </a:stretch>
          </p:blipFill>
          <p:spPr bwMode="auto">
            <a:xfrm>
              <a:off x="2086378" y="3206840"/>
              <a:ext cx="2182969" cy="1487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0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862" y="3206840"/>
              <a:ext cx="2221606" cy="1487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1" name="Picture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7" t="-18" r="11053" b="18"/>
            <a:stretch>
              <a:fillRect/>
            </a:stretch>
          </p:blipFill>
          <p:spPr bwMode="auto">
            <a:xfrm>
              <a:off x="0" y="1616299"/>
              <a:ext cx="2440547" cy="1539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2" name="Picture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76530" cy="155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3" name="Picture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4485" y="0"/>
              <a:ext cx="2150771" cy="155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4" name="Picture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1"/>
            <a:stretch>
              <a:fillRect/>
            </a:stretch>
          </p:blipFill>
          <p:spPr bwMode="auto">
            <a:xfrm>
              <a:off x="2504941" y="1616299"/>
              <a:ext cx="1996225" cy="1539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5" name="Picture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376"/>
            <a:stretch>
              <a:fillRect/>
            </a:stretch>
          </p:blipFill>
          <p:spPr bwMode="auto">
            <a:xfrm>
              <a:off x="4449651" y="0"/>
              <a:ext cx="2092817" cy="155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6" name="Picture 1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4" r="8147"/>
            <a:stretch>
              <a:fillRect/>
            </a:stretch>
          </p:blipFill>
          <p:spPr bwMode="auto">
            <a:xfrm>
              <a:off x="4546242" y="1616299"/>
              <a:ext cx="1996226" cy="1539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7" name="Picture 1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/>
            <a:stretch>
              <a:fillRect/>
            </a:stretch>
          </p:blipFill>
          <p:spPr bwMode="auto">
            <a:xfrm>
              <a:off x="38637" y="3213279"/>
              <a:ext cx="2099256" cy="1487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6200" y="12573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711200" y="656352"/>
            <a:ext cx="74295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 dirty="0" smtClean="0"/>
              <a:t>At they end of the week, each team gives a 15 minute presentation of its achievements and answer questions in front of an audience which includes distinguished guests</a:t>
            </a:r>
          </a:p>
          <a:p>
            <a:endParaRPr lang="en-GB" sz="2000" dirty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635" y="2053590"/>
            <a:ext cx="2868930" cy="19113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5" t="12548"/>
          <a:stretch/>
        </p:blipFill>
        <p:spPr bwMode="auto">
          <a:xfrm>
            <a:off x="4349750" y="2052955"/>
            <a:ext cx="3103245" cy="1911985"/>
          </a:xfrm>
          <a:prstGeom prst="rect">
            <a:avLst/>
          </a:prstGeom>
          <a:ln w="9525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5"/>
          <a:stretch/>
        </p:blipFill>
        <p:spPr bwMode="auto">
          <a:xfrm>
            <a:off x="4712017" y="4050347"/>
            <a:ext cx="2378710" cy="1764030"/>
          </a:xfrm>
          <a:prstGeom prst="rect">
            <a:avLst/>
          </a:prstGeom>
          <a:ln w="9525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235" y="4071620"/>
            <a:ext cx="2701290" cy="18002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00800" y="5964278"/>
            <a:ext cx="246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Clifton Scientific Trust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93547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1"/>
          <p:cNvGrpSpPr>
            <a:grpSpLocks/>
          </p:cNvGrpSpPr>
          <p:nvPr/>
        </p:nvGrpSpPr>
        <p:grpSpPr bwMode="auto">
          <a:xfrm>
            <a:off x="88900" y="519113"/>
            <a:ext cx="8915400" cy="6070600"/>
            <a:chOff x="-55414" y="0"/>
            <a:chExt cx="6580910" cy="4530436"/>
          </a:xfrm>
        </p:grpSpPr>
        <p:pic>
          <p:nvPicPr>
            <p:cNvPr id="16387" name="Picture 2" descr="E:\Lumix2\099a\100_1953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5496" y="3048000"/>
              <a:ext cx="1842654" cy="148243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88" name="Picture 3" descr="E:\Lumix2\099a\DSC_6873a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5132" y="3048000"/>
              <a:ext cx="1842655" cy="148243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89" name="Picture 4" descr="E:\Lumix2\099a\IMG_8851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-8"/>
            <a:stretch>
              <a:fillRect/>
            </a:stretch>
          </p:blipFill>
          <p:spPr bwMode="auto">
            <a:xfrm>
              <a:off x="2286004" y="1524000"/>
              <a:ext cx="2147454" cy="142701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90" name="Picture 5" descr="E:\Lumix2\099a\IMG_8838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267"/>
            <a:stretch>
              <a:fillRect/>
            </a:stretch>
          </p:blipFill>
          <p:spPr bwMode="auto">
            <a:xfrm>
              <a:off x="-27705" y="3048000"/>
              <a:ext cx="2604654" cy="148243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91" name="Picture 6" descr="E:\Lumix2\099a\IMG_8924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6623" y="0"/>
              <a:ext cx="2396836" cy="142701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92" name="Picture 7" descr="E:\Lumix2\099a\P7290560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048" b="1720"/>
            <a:stretch>
              <a:fillRect/>
            </a:stretch>
          </p:blipFill>
          <p:spPr bwMode="auto">
            <a:xfrm>
              <a:off x="-55414" y="1496291"/>
              <a:ext cx="2216727" cy="144087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93" name="Picture 8" descr="E:\Lumix2\099a\IMG_8968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4296" y="1468581"/>
              <a:ext cx="1953491" cy="148243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94" name="Picture 9" descr="E:\Lumix2\099a\IMG_8970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6587" y="0"/>
              <a:ext cx="2008909" cy="139930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395" name="Picture 10" descr="E:\Lumix2\099a\IMG_8798.jp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36618" cy="144087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00800" y="5964278"/>
            <a:ext cx="246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Clifton Scientific Trust</a:t>
            </a:r>
            <a:endParaRPr lang="en-GB" sz="1600" dirty="0"/>
          </a:p>
        </p:txBody>
      </p:sp>
      <p:sp>
        <p:nvSpPr>
          <p:cNvPr id="4" name="Rectangle 3"/>
          <p:cNvSpPr/>
          <p:nvPr/>
        </p:nvSpPr>
        <p:spPr>
          <a:xfrm>
            <a:off x="1371600" y="1967637"/>
            <a:ext cx="660400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It was an eye-opening experience for both of us to witness the young students from UK and Japan collaborating in such highly sophisticated projects</a:t>
            </a:r>
            <a:r>
              <a:rPr lang="en-GB" sz="2800" b="1" dirty="0"/>
              <a:t> </a:t>
            </a:r>
            <a:endParaRPr lang="en-GB" sz="2800" dirty="0"/>
          </a:p>
          <a:p>
            <a:r>
              <a:rPr lang="en-GB" b="1" dirty="0"/>
              <a:t> </a:t>
            </a:r>
            <a:endParaRPr lang="en-GB" b="1" dirty="0" smtClean="0"/>
          </a:p>
          <a:p>
            <a:pPr algn="r"/>
            <a:r>
              <a:rPr lang="en-GB" b="1" dirty="0" smtClean="0">
                <a:solidFill>
                  <a:schemeClr val="tx2"/>
                </a:solidFill>
              </a:rPr>
              <a:t>Japanese </a:t>
            </a:r>
            <a:r>
              <a:rPr lang="en-GB" b="1" dirty="0">
                <a:solidFill>
                  <a:schemeClr val="tx2"/>
                </a:solidFill>
              </a:rPr>
              <a:t>invited </a:t>
            </a:r>
            <a:r>
              <a:rPr lang="en-GB" b="1" dirty="0" smtClean="0">
                <a:solidFill>
                  <a:schemeClr val="tx2"/>
                </a:solidFill>
              </a:rPr>
              <a:t>guests</a:t>
            </a:r>
          </a:p>
          <a:p>
            <a:pPr algn="r"/>
            <a:r>
              <a:rPr lang="en-GB" b="1" dirty="0" smtClean="0">
                <a:solidFill>
                  <a:schemeClr val="tx2"/>
                </a:solidFill>
              </a:rPr>
              <a:t>Cambridge 2015 Workshop Team Presentations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2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8"/>
          <a:stretch/>
        </p:blipFill>
        <p:spPr bwMode="auto">
          <a:xfrm>
            <a:off x="742950" y="533400"/>
            <a:ext cx="7734300" cy="5397500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39800" y="5968998"/>
            <a:ext cx="7340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28600" indent="-228600" algn="ctr">
              <a:buAutoNum type="arabicPlain" startAt="2014"/>
            </a:pPr>
            <a:r>
              <a:rPr lang="en-GB" sz="1200" b="1" dirty="0" smtClean="0"/>
              <a:t> Cambridge UK-Japan Young Scientist Workshop</a:t>
            </a:r>
          </a:p>
          <a:p>
            <a:pPr algn="ctr"/>
            <a:r>
              <a:rPr lang="en-GB" sz="1200" b="1" dirty="0" smtClean="0"/>
              <a:t>following the Celebratory </a:t>
            </a:r>
            <a:r>
              <a:rPr lang="en-GB" sz="1200" b="1" dirty="0"/>
              <a:t>Dinner at Trinity College on the last day</a:t>
            </a:r>
            <a:endParaRPr lang="en-GB" sz="1200" dirty="0"/>
          </a:p>
          <a:p>
            <a:pPr algn="ctr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49602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91159" y="4489944"/>
            <a:ext cx="3784599" cy="1567956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en-GB" altLang="en-US" sz="1600" dirty="0" smtClean="0">
                <a:solidFill>
                  <a:schemeClr val="tx1"/>
                </a:solidFill>
              </a:rPr>
              <a:t>January 2016; </a:t>
            </a:r>
            <a:endParaRPr lang="en-GB" altLang="en-US" sz="1600" dirty="0">
              <a:solidFill>
                <a:schemeClr val="tx1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GB" altLang="en-US" sz="1600" dirty="0" smtClean="0">
                <a:solidFill>
                  <a:schemeClr val="tx1"/>
                </a:solidFill>
              </a:rPr>
              <a:t>Three students from Bristol related </a:t>
            </a:r>
            <a:r>
              <a:rPr lang="en-GB" altLang="en-US" sz="1600" dirty="0" smtClean="0">
                <a:solidFill>
                  <a:schemeClr val="tx1"/>
                </a:solidFill>
              </a:rPr>
              <a:t>their experiences of the 2015 UK-Japan </a:t>
            </a:r>
            <a:r>
              <a:rPr lang="en-GB" altLang="en-US" sz="1600" dirty="0" smtClean="0">
                <a:solidFill>
                  <a:schemeClr val="tx1"/>
                </a:solidFill>
              </a:rPr>
              <a:t>Young </a:t>
            </a:r>
            <a:r>
              <a:rPr lang="en-GB" altLang="en-US" sz="1600" dirty="0" smtClean="0">
                <a:solidFill>
                  <a:schemeClr val="tx1"/>
                </a:solidFill>
              </a:rPr>
              <a:t>Scientist </a:t>
            </a:r>
            <a:r>
              <a:rPr lang="en-GB" altLang="en-US" sz="1600" dirty="0" smtClean="0">
                <a:solidFill>
                  <a:schemeClr val="tx1"/>
                </a:solidFill>
              </a:rPr>
              <a:t>Workshops to an English Speaking Union audience</a:t>
            </a:r>
            <a:endParaRPr lang="en-GB" altLang="en-US" sz="1600" b="1" dirty="0">
              <a:solidFill>
                <a:schemeClr val="tx1"/>
              </a:solidFill>
            </a:endParaRPr>
          </a:p>
          <a:p>
            <a:pPr marL="0" indent="0" algn="r">
              <a:buNone/>
            </a:pPr>
            <a:r>
              <a:rPr lang="en-GB" altLang="en-US" sz="1800" dirty="0" smtClean="0"/>
              <a:t>  </a:t>
            </a:r>
            <a:endParaRPr lang="en-GB" altLang="en-US" sz="1800" dirty="0"/>
          </a:p>
        </p:txBody>
      </p:sp>
      <p:pic>
        <p:nvPicPr>
          <p:cNvPr id="1026" name="Picture 2" descr="E:\00000trans\03 ESU talk 21-02-16\IMG_1686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582" y="3042297"/>
            <a:ext cx="4225131" cy="3327091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00000trans\03 ESU talk 21-02-16\IMG_1688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581" y="473338"/>
            <a:ext cx="4225132" cy="242862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00000trans\03 ESU talk 21-02-16\IMG_1687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46" y="473338"/>
            <a:ext cx="3545227" cy="363790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21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1054100" y="459264"/>
            <a:ext cx="7607300" cy="5207000"/>
          </a:xfrm>
        </p:spPr>
        <p:txBody>
          <a:bodyPr/>
          <a:lstStyle/>
          <a:p>
            <a:r>
              <a:rPr lang="en-GB" altLang="en-US" sz="2800" dirty="0" smtClean="0">
                <a:solidFill>
                  <a:schemeClr val="tx1"/>
                </a:solidFill>
              </a:rPr>
              <a:t>I have learnt loads, not just about science, but an awareness of he world</a:t>
            </a:r>
          </a:p>
          <a:p>
            <a:pPr marL="0" indent="0" algn="r">
              <a:buFont typeface="Wingdings" pitchFamily="2" charset="2"/>
              <a:buNone/>
            </a:pPr>
            <a:r>
              <a:rPr lang="en-GB" altLang="en-US" sz="1800" dirty="0" smtClean="0"/>
              <a:t>UK Student</a:t>
            </a:r>
          </a:p>
          <a:p>
            <a:r>
              <a:rPr lang="en-GB" altLang="en-US" sz="2800" dirty="0" smtClean="0">
                <a:solidFill>
                  <a:schemeClr val="tx1"/>
                </a:solidFill>
              </a:rPr>
              <a:t>I think I have grown up as if I were a different person over these ten days</a:t>
            </a:r>
          </a:p>
          <a:p>
            <a:pPr marL="0" indent="0" algn="r">
              <a:buFont typeface="Wingdings" pitchFamily="2" charset="2"/>
              <a:buNone/>
            </a:pPr>
            <a:r>
              <a:rPr lang="en-GB" altLang="en-US" sz="1800" dirty="0" smtClean="0"/>
              <a:t>Japanese Student</a:t>
            </a:r>
          </a:p>
          <a:p>
            <a:r>
              <a:rPr lang="en-GB" altLang="en-US" sz="2800" dirty="0" smtClean="0">
                <a:solidFill>
                  <a:schemeClr val="tx1"/>
                </a:solidFill>
              </a:rPr>
              <a:t>I learnt the attitude towards something unknown				          </a:t>
            </a:r>
            <a:r>
              <a:rPr lang="en-GB" altLang="en-US" sz="1800" dirty="0" smtClean="0"/>
              <a:t>Japanese Student</a:t>
            </a:r>
          </a:p>
          <a:p>
            <a:pPr marL="0" indent="0">
              <a:buNone/>
            </a:pPr>
            <a:endParaRPr lang="en-GB" altLang="en-US" sz="800" dirty="0" smtClean="0"/>
          </a:p>
          <a:p>
            <a:r>
              <a:rPr lang="en-GB" altLang="en-US" sz="2800" dirty="0" smtClean="0">
                <a:solidFill>
                  <a:schemeClr val="tx1"/>
                </a:solidFill>
              </a:rPr>
              <a:t>It has made me realise how much differences we all have, yet we all have so much in common and can enjoy our differences instead of having conflicts</a:t>
            </a:r>
          </a:p>
          <a:p>
            <a:pPr marL="0" indent="0">
              <a:buNone/>
            </a:pPr>
            <a:r>
              <a:rPr lang="en-GB" altLang="en-US" sz="1800" dirty="0" smtClean="0"/>
              <a:t>						            UK </a:t>
            </a:r>
            <a:r>
              <a:rPr lang="en-GB" altLang="en-US" sz="1800" dirty="0"/>
              <a:t>Student</a:t>
            </a:r>
          </a:p>
          <a:p>
            <a:pPr marL="0" indent="0">
              <a:buNone/>
            </a:pPr>
            <a:endParaRPr lang="en-GB" altLang="en-US" sz="2800" dirty="0" smtClean="0">
              <a:solidFill>
                <a:schemeClr val="tx1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en-GB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4124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36600" y="1024235"/>
            <a:ext cx="76581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/>
              <a:t>The teachers help to run the programme, supporting their students, and at the same time networking with each other.</a:t>
            </a:r>
          </a:p>
          <a:p>
            <a:r>
              <a:rPr lang="en-GB" sz="2200" dirty="0"/>
              <a:t>Every Workshop includes a Teachers’ Forum</a:t>
            </a:r>
          </a:p>
        </p:txBody>
      </p:sp>
      <p:pic>
        <p:nvPicPr>
          <p:cNvPr id="3074" name="Picture 2" descr="P:\Lumix2\2015 Cambridge Photos ESA\Selected Cambridge 2015\IMG_5013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32"/>
          <a:stretch/>
        </p:blipFill>
        <p:spPr bwMode="auto">
          <a:xfrm>
            <a:off x="3175000" y="2262831"/>
            <a:ext cx="5416550" cy="342676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6600" y="4165599"/>
            <a:ext cx="293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Teachers at 2015 </a:t>
            </a:r>
          </a:p>
          <a:p>
            <a:r>
              <a:rPr lang="en-GB" dirty="0" smtClean="0"/>
              <a:t>Cambridge Workshop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400800" y="5964278"/>
            <a:ext cx="246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Clifton Scientific Trust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3849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7428" y="622300"/>
            <a:ext cx="840724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Real life science as a human endeavour - living, creative – not a dead text book.</a:t>
            </a:r>
          </a:p>
          <a:p>
            <a:endParaRPr lang="en-GB" sz="2000" dirty="0"/>
          </a:p>
          <a:p>
            <a:pPr algn="just"/>
            <a:r>
              <a:rPr lang="en-GB" sz="2000" dirty="0" smtClean="0"/>
              <a:t>By living closely together with students from a very different culture, and working in small teams with professional scientists and engineers the </a:t>
            </a:r>
            <a:r>
              <a:rPr lang="en-GB" sz="2000" b="1" dirty="0" smtClean="0"/>
              <a:t>students gain a wider view of their own futures, as scientists and as global citizens. </a:t>
            </a:r>
          </a:p>
          <a:p>
            <a:pPr algn="just"/>
            <a:endParaRPr lang="en-GB" sz="2000" b="1" dirty="0"/>
          </a:p>
          <a:p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2050" name="Picture 2" descr="P:\2013 Kyoto Workshop\01 IMG_3268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28" y="2844800"/>
            <a:ext cx="8407244" cy="323850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7428" y="6076434"/>
            <a:ext cx="8756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2013 Workshop at Kyoto University- following the final student team presentations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005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IMG_9971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635" y="3683000"/>
            <a:ext cx="3757353" cy="2514600"/>
          </a:xfrm>
          <a:noFill/>
          <a:ln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20483" name="Picture 6" descr="IMG_0184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13" y="228600"/>
            <a:ext cx="3935412" cy="2616200"/>
          </a:xfrm>
          <a:prstGeom prst="rect">
            <a:avLst/>
          </a:prstGeom>
          <a:noFill/>
          <a:ln w="952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8" descr="IMG_9908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" y="4511675"/>
            <a:ext cx="4308475" cy="2193925"/>
          </a:xfrm>
          <a:prstGeom prst="rect">
            <a:avLst/>
          </a:prstGeom>
          <a:noFill/>
          <a:ln w="952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IMG_0305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2400300" cy="3602038"/>
          </a:xfrm>
          <a:prstGeom prst="rect">
            <a:avLst/>
          </a:prstGeom>
          <a:noFill/>
          <a:ln w="952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7" descr="IMG_0276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850900"/>
            <a:ext cx="3284538" cy="2184400"/>
          </a:xfrm>
          <a:prstGeom prst="rect">
            <a:avLst/>
          </a:prstGeom>
          <a:noFill/>
          <a:ln w="952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9" descr="IMG_0385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862" y="2387600"/>
            <a:ext cx="3592513" cy="2387600"/>
          </a:xfrm>
          <a:prstGeom prst="rect">
            <a:avLst/>
          </a:prstGeom>
          <a:noFill/>
          <a:ln w="25400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IMG_0645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206375"/>
            <a:ext cx="4022725" cy="2681288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IMG_059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363" y="3833813"/>
            <a:ext cx="3949700" cy="2627312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IMG_0631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363" y="225425"/>
            <a:ext cx="3949700" cy="2625725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5" descr="IMG_0622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50" y="2887663"/>
            <a:ext cx="2400300" cy="3609975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IMG_0637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2665413"/>
            <a:ext cx="2867025" cy="1906587"/>
          </a:xfrm>
          <a:prstGeom prst="rect">
            <a:avLst/>
          </a:prstGeom>
          <a:noFill/>
          <a:ln w="25400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612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IMG_0562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10700" y="-14320838"/>
            <a:ext cx="2835275" cy="3598863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6" descr="IMG_0562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10700" y="-14320838"/>
            <a:ext cx="2835275" cy="3598863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7" descr="IMG_0562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10700" y="-14320838"/>
            <a:ext cx="2835275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8" descr="IMG_0562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62825" y="-12700000"/>
            <a:ext cx="2835275" cy="359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4" descr="IMG_0569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274638"/>
            <a:ext cx="4098925" cy="3273425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7" name="Picture 13" descr="IMG_0566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3646488"/>
            <a:ext cx="4122738" cy="27432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14" descr="IMG_0646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225" y="741363"/>
            <a:ext cx="4367213" cy="2905125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9" name="Picture 15" descr="IMG_0560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225" y="3797300"/>
            <a:ext cx="4367213" cy="2903538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33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tter from Principal Hitachi Daiichi HS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1" b="7144"/>
          <a:stretch/>
        </p:blipFill>
        <p:spPr bwMode="auto">
          <a:xfrm>
            <a:off x="1597660" y="5105400"/>
            <a:ext cx="5704840" cy="13716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Letter from Principal Hitachi Daiichi HS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99" b="38087"/>
          <a:stretch/>
        </p:blipFill>
        <p:spPr bwMode="auto">
          <a:xfrm>
            <a:off x="584200" y="1955800"/>
            <a:ext cx="8064500" cy="31496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Letter from Principal Hitachi Daiichi HS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5" b="72965"/>
          <a:stretch/>
        </p:blipFill>
        <p:spPr bwMode="auto">
          <a:xfrm>
            <a:off x="1597660" y="203200"/>
            <a:ext cx="5704840" cy="18415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854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4"/>
          <a:stretch/>
        </p:blipFill>
        <p:spPr bwMode="auto">
          <a:xfrm>
            <a:off x="457200" y="342900"/>
            <a:ext cx="4089400" cy="2598420"/>
          </a:xfrm>
          <a:prstGeom prst="rect">
            <a:avLst/>
          </a:prstGeom>
          <a:ln w="9525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493" y="340360"/>
            <a:ext cx="3831907" cy="26009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89592"/>
            <a:ext cx="4089400" cy="242220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16"/>
          <a:stretch/>
        </p:blipFill>
        <p:spPr bwMode="auto">
          <a:xfrm>
            <a:off x="4702493" y="3140390"/>
            <a:ext cx="3594100" cy="2371409"/>
          </a:xfrm>
          <a:prstGeom prst="rect">
            <a:avLst/>
          </a:prstGeom>
          <a:ln w="9525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 Box 4"/>
          <p:cNvSpPr txBox="1"/>
          <p:nvPr/>
        </p:nvSpPr>
        <p:spPr>
          <a:xfrm>
            <a:off x="1206726" y="5720398"/>
            <a:ext cx="6324168" cy="446276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2000" dirty="0" smtClean="0">
                <a:effectLst/>
                <a:latin typeface="Arial" panose="020B0604020202020204" pitchFamily="34" charset="0"/>
                <a:ea typeface="Malgun Gothic"/>
                <a:cs typeface="Arial" panose="020B0604020202020204" pitchFamily="34" charset="0"/>
              </a:rPr>
              <a:t>The Present Situation in Fukushima through Our Eyes</a:t>
            </a:r>
            <a:endParaRPr lang="en-GB" sz="2000" dirty="0">
              <a:effectLst/>
              <a:latin typeface="Arial" panose="020B0604020202020204" pitchFamily="34" charset="0"/>
              <a:ea typeface="Malgun Gothic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84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4045" t="20225" r="20224" b="15169"/>
          <a:stretch/>
        </p:blipFill>
        <p:spPr bwMode="auto">
          <a:xfrm>
            <a:off x="0" y="584200"/>
            <a:ext cx="9144000" cy="5613400"/>
          </a:xfrm>
          <a:prstGeom prst="rect">
            <a:avLst/>
          </a:prstGeom>
          <a:ln>
            <a:solidFill>
              <a:prstClr val="black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9808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6200" y="12573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016000" y="857765"/>
            <a:ext cx="71501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dirty="0" smtClean="0"/>
          </a:p>
          <a:p>
            <a:r>
              <a:rPr lang="en-GB" sz="2200" b="1" dirty="0" smtClean="0"/>
              <a:t>So What </a:t>
            </a:r>
            <a:r>
              <a:rPr lang="en-GB" sz="2200" b="1" dirty="0" smtClean="0"/>
              <a:t>Happens?</a:t>
            </a:r>
            <a:endParaRPr lang="en-GB" sz="2200" b="1" dirty="0"/>
          </a:p>
          <a:p>
            <a:endParaRPr lang="en-GB" sz="2000" dirty="0"/>
          </a:p>
          <a:p>
            <a:r>
              <a:rPr lang="en-GB" sz="2000" b="1" dirty="0"/>
              <a:t>50-60 sixth form students </a:t>
            </a:r>
            <a:r>
              <a:rPr lang="en-GB" sz="2000" b="1" dirty="0" smtClean="0"/>
              <a:t>(age 16-18) from </a:t>
            </a:r>
            <a:r>
              <a:rPr lang="en-GB" sz="2000" b="1" dirty="0"/>
              <a:t>schools in Britain and Japan – three or four from each school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Live together for a week in a host </a:t>
            </a:r>
            <a:r>
              <a:rPr lang="en-GB" sz="2000" dirty="0" smtClean="0"/>
              <a:t>university – sharing rooms between the two countries – extensive student centred social programme in the evenings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Learning about each others way of life and forming lasting friendship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They are accompanied by teachers from their schools who are an important part of the team. </a:t>
            </a:r>
            <a:endParaRPr lang="en-GB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6400800" y="5964278"/>
            <a:ext cx="246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Clifton Scientific Trust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3985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6200" y="12573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041400" y="1168400"/>
            <a:ext cx="74422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For three days the students work in small international teams with cutting edge scientists and engineers from the host university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They learn about the work being conducted by the research teams they join.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They are given a related challenge where </a:t>
            </a:r>
          </a:p>
          <a:p>
            <a:pPr lvl="1"/>
            <a:r>
              <a:rPr lang="en-GB" sz="2000" b="1" dirty="0" smtClean="0"/>
              <a:t>- they are expected to question</a:t>
            </a:r>
          </a:p>
          <a:p>
            <a:pPr lvl="1"/>
            <a:r>
              <a:rPr lang="en-GB" sz="2000" b="1" dirty="0" smtClean="0"/>
              <a:t>- they are required to think for themselves</a:t>
            </a:r>
          </a:p>
          <a:p>
            <a:pPr lvl="1"/>
            <a:r>
              <a:rPr lang="en-GB" sz="2000" b="1" dirty="0" smtClean="0"/>
              <a:t>- they work as a team, as an international team</a:t>
            </a:r>
          </a:p>
          <a:p>
            <a:pPr lvl="1"/>
            <a:endParaRPr lang="en-GB" b="1" dirty="0"/>
          </a:p>
          <a:p>
            <a:endParaRPr lang="en-GB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400800" y="5964278"/>
            <a:ext cx="246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Clifton Scientific Trust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79105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36600" y="1639838"/>
            <a:ext cx="754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We are </a:t>
            </a:r>
            <a:r>
              <a:rPr lang="en-GB" sz="2000" dirty="0"/>
              <a:t>particularly </a:t>
            </a:r>
            <a:r>
              <a:rPr lang="en-GB" sz="2000" dirty="0" smtClean="0"/>
              <a:t>keen </a:t>
            </a:r>
            <a:r>
              <a:rPr lang="en-GB" sz="2000" dirty="0"/>
              <a:t>to involved able students from disadvantaged communities</a:t>
            </a:r>
            <a:r>
              <a:rPr lang="en-GB" sz="2000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The Japanese schools from Kyoto, Tokyo, Fukushima and the Tohoku area, and from Nagoya are </a:t>
            </a:r>
            <a:r>
              <a:rPr lang="en-GB" sz="2000" dirty="0" smtClean="0"/>
              <a:t>generally part </a:t>
            </a:r>
            <a:r>
              <a:rPr lang="en-GB" sz="2000" dirty="0" smtClean="0"/>
              <a:t>of the Japan Super Science High School programme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We form long term relationships with the schools involved in both countries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5964278"/>
            <a:ext cx="246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Clifton Scientific Trust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5055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5200" y="1090216"/>
            <a:ext cx="730250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r>
              <a:rPr lang="en-GB" sz="2200" b="1" dirty="0" smtClean="0"/>
              <a:t>Track Record?</a:t>
            </a:r>
            <a:endParaRPr lang="en-GB" sz="2200" b="1" dirty="0" smtClean="0"/>
          </a:p>
          <a:p>
            <a:endParaRPr lang="en-GB" sz="20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Our first Workshop was hosted at Bristol University in 2001</a:t>
            </a:r>
          </a:p>
          <a:p>
            <a:endParaRPr lang="en-GB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We have now run </a:t>
            </a:r>
            <a:r>
              <a:rPr lang="en-GB" sz="2000" b="1" dirty="0" smtClean="0"/>
              <a:t>19 such workshops </a:t>
            </a:r>
            <a:r>
              <a:rPr lang="en-GB" sz="2000" dirty="0" smtClean="0"/>
              <a:t>in both countries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Since 2004 in Kyoto, since 2011 with Tohoku schools (following the tsunami), since 2010 in Cambridge</a:t>
            </a:r>
          </a:p>
          <a:p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 smtClean="0"/>
              <a:t>In 2016 we are running three Workshops, with Cambridge, Tohoku and Nagoya </a:t>
            </a:r>
            <a:r>
              <a:rPr lang="en-GB" sz="2000" b="1" dirty="0" smtClean="0"/>
              <a:t>(girl students only) Universities</a:t>
            </a:r>
            <a:r>
              <a:rPr lang="en-GB" sz="2000" dirty="0" smtClean="0"/>
              <a:t>. </a:t>
            </a: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6400800" y="5964278"/>
            <a:ext cx="246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Clifton Scientific Trust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84899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0400" y="1364040"/>
            <a:ext cx="803910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200" b="1" dirty="0" smtClean="0"/>
              <a:t>How big is a Workshop?</a:t>
            </a:r>
          </a:p>
          <a:p>
            <a:pPr algn="just"/>
            <a:endParaRPr lang="en-GB" sz="2000" dirty="0"/>
          </a:p>
          <a:p>
            <a:pPr algn="just"/>
            <a:r>
              <a:rPr lang="en-GB" sz="2000" dirty="0" smtClean="0"/>
              <a:t>In 2014 for example, we </a:t>
            </a:r>
            <a:r>
              <a:rPr lang="en-GB" sz="2000" dirty="0" smtClean="0"/>
              <a:t>ran with our Japanese colleagues</a:t>
            </a:r>
          </a:p>
          <a:p>
            <a:pPr algn="just"/>
            <a:endParaRPr lang="en-GB" sz="2000" b="1" dirty="0" smtClean="0"/>
          </a:p>
          <a:p>
            <a:pPr algn="just"/>
            <a:r>
              <a:rPr lang="en-GB" sz="2000" dirty="0" smtClean="0"/>
              <a:t>Two UK-Japan </a:t>
            </a:r>
            <a:r>
              <a:rPr lang="en-GB" sz="2000" dirty="0"/>
              <a:t>Young Scientist Workshops </a:t>
            </a:r>
            <a:endParaRPr lang="en-GB" sz="2000" dirty="0" smtClean="0"/>
          </a:p>
          <a:p>
            <a:pPr lvl="2" algn="just"/>
            <a:r>
              <a:rPr lang="en-GB" sz="2000" dirty="0" smtClean="0"/>
              <a:t>hosted </a:t>
            </a:r>
            <a:r>
              <a:rPr lang="en-GB" sz="2000" dirty="0"/>
              <a:t>at Cambridge University and subsequently </a:t>
            </a:r>
            <a:r>
              <a:rPr lang="en-GB" sz="2000" dirty="0" smtClean="0"/>
              <a:t>in Japan with </a:t>
            </a:r>
            <a:r>
              <a:rPr lang="en-GB" sz="2000" dirty="0"/>
              <a:t>different students at Tohoku </a:t>
            </a:r>
            <a:r>
              <a:rPr lang="en-GB" sz="2000" dirty="0" smtClean="0"/>
              <a:t>University</a:t>
            </a:r>
          </a:p>
          <a:p>
            <a:pPr algn="just"/>
            <a:r>
              <a:rPr lang="en-GB" sz="2000" dirty="0"/>
              <a:t> </a:t>
            </a:r>
          </a:p>
          <a:p>
            <a:pPr algn="just"/>
            <a:r>
              <a:rPr lang="en-GB" sz="2000" dirty="0" smtClean="0"/>
              <a:t>With a </a:t>
            </a:r>
            <a:r>
              <a:rPr lang="en-GB" sz="2000" dirty="0"/>
              <a:t>total of 98 post-16 students (54 girls, 44 boys) from both </a:t>
            </a:r>
            <a:r>
              <a:rPr lang="en-GB" sz="2000" dirty="0" smtClean="0"/>
              <a:t>	countries </a:t>
            </a:r>
            <a:r>
              <a:rPr lang="en-GB" sz="2000" dirty="0"/>
              <a:t>took part </a:t>
            </a:r>
            <a:r>
              <a:rPr lang="en-GB" sz="2000" dirty="0" smtClean="0"/>
              <a:t>representing 26 different schools.</a:t>
            </a:r>
          </a:p>
          <a:p>
            <a:pPr algn="just"/>
            <a:endParaRPr lang="en-GB" sz="2000" dirty="0"/>
          </a:p>
          <a:p>
            <a:pPr algn="just"/>
            <a:r>
              <a:rPr lang="en-GB" sz="2000" dirty="0" smtClean="0"/>
              <a:t>In 17 </a:t>
            </a:r>
            <a:r>
              <a:rPr lang="en-GB" sz="2000" dirty="0"/>
              <a:t>projects </a:t>
            </a:r>
            <a:r>
              <a:rPr lang="en-GB" sz="2000" dirty="0" smtClean="0"/>
              <a:t>were organised </a:t>
            </a:r>
            <a:r>
              <a:rPr lang="en-GB" sz="2000" dirty="0"/>
              <a:t>by </a:t>
            </a:r>
            <a:r>
              <a:rPr lang="en-GB" sz="2000" dirty="0" smtClean="0"/>
              <a:t>British and Japanese scientists </a:t>
            </a:r>
            <a:r>
              <a:rPr lang="en-GB" sz="2000" dirty="0"/>
              <a:t>and </a:t>
            </a:r>
            <a:r>
              <a:rPr lang="en-GB" sz="2000" dirty="0" smtClean="0"/>
              <a:t>	engineers </a:t>
            </a:r>
            <a:r>
              <a:rPr lang="en-GB" sz="2000" dirty="0"/>
              <a:t>in both </a:t>
            </a:r>
            <a:r>
              <a:rPr lang="en-GB" sz="2000" dirty="0" smtClean="0"/>
              <a:t>universities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0" y="5964278"/>
            <a:ext cx="246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Clifton Scientific Trust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89206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7752" t="23594" r="5618" b="6460"/>
          <a:stretch/>
        </p:blipFill>
        <p:spPr bwMode="auto">
          <a:xfrm>
            <a:off x="190500" y="393700"/>
            <a:ext cx="8674100" cy="5918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8838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800" y="723900"/>
            <a:ext cx="8369300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smtClean="0"/>
              <a:t>2015 Cambridge Workshop Science Teams</a:t>
            </a:r>
          </a:p>
          <a:p>
            <a:endParaRPr lang="en-GB" b="1" dirty="0"/>
          </a:p>
          <a:p>
            <a:r>
              <a:rPr lang="en-GB" b="1" dirty="0" smtClean="0"/>
              <a:t>1   Jelly </a:t>
            </a:r>
            <a:r>
              <a:rPr lang="en-GB" b="1" dirty="0"/>
              <a:t>in the Belly; Chemistry</a:t>
            </a:r>
            <a:r>
              <a:rPr lang="en-GB" dirty="0"/>
              <a:t>, </a:t>
            </a:r>
            <a:r>
              <a:rPr lang="en-GB" b="1" dirty="0"/>
              <a:t>Hydrogels and Drug Delivery </a:t>
            </a:r>
            <a:endParaRPr lang="en-GB" dirty="0"/>
          </a:p>
          <a:p>
            <a:r>
              <a:rPr lang="en-GB" i="1" dirty="0" smtClean="0"/>
              <a:t>	</a:t>
            </a:r>
            <a:r>
              <a:rPr lang="en-GB" sz="1600" i="1" dirty="0" smtClean="0"/>
              <a:t>University </a:t>
            </a:r>
            <a:r>
              <a:rPr lang="en-GB" sz="1600" i="1" dirty="0"/>
              <a:t>of Cambridge, </a:t>
            </a:r>
            <a:r>
              <a:rPr lang="en-GB" sz="1600" i="1" dirty="0" smtClean="0"/>
              <a:t>Chemistry Melville </a:t>
            </a:r>
            <a:r>
              <a:rPr lang="en-GB" sz="1600" i="1" dirty="0"/>
              <a:t>Laboratory for Polymer </a:t>
            </a:r>
            <a:r>
              <a:rPr lang="en-GB" sz="1600" i="1" dirty="0" smtClean="0"/>
              <a:t>Synthesis</a:t>
            </a:r>
          </a:p>
          <a:p>
            <a:endParaRPr lang="en-GB" sz="1600" dirty="0"/>
          </a:p>
          <a:p>
            <a:r>
              <a:rPr lang="en-GB" b="1" dirty="0" smtClean="0"/>
              <a:t>2   Compressor </a:t>
            </a:r>
            <a:r>
              <a:rPr lang="en-GB" b="1" dirty="0"/>
              <a:t>Blade Design</a:t>
            </a:r>
            <a:endParaRPr lang="en-GB" dirty="0"/>
          </a:p>
          <a:p>
            <a:r>
              <a:rPr lang="en-GB" i="1" dirty="0" smtClean="0"/>
              <a:t>	</a:t>
            </a:r>
            <a:r>
              <a:rPr lang="en-GB" sz="1600" i="1" dirty="0" smtClean="0"/>
              <a:t>University </a:t>
            </a:r>
            <a:r>
              <a:rPr lang="en-GB" sz="1600" i="1" dirty="0"/>
              <a:t>of Cambridge; </a:t>
            </a:r>
            <a:r>
              <a:rPr lang="en-GB" sz="1600" i="1" dirty="0" smtClean="0"/>
              <a:t>Engineering </a:t>
            </a:r>
            <a:r>
              <a:rPr lang="en-GB" sz="1600" i="1" dirty="0" err="1" smtClean="0"/>
              <a:t>Dept</a:t>
            </a:r>
            <a:r>
              <a:rPr lang="en-GB" sz="1600" i="1" dirty="0" smtClean="0"/>
              <a:t>, The </a:t>
            </a:r>
            <a:r>
              <a:rPr lang="en-GB" sz="1600" i="1" dirty="0"/>
              <a:t>Whittle </a:t>
            </a:r>
            <a:r>
              <a:rPr lang="en-GB" sz="1600" i="1" dirty="0" smtClean="0"/>
              <a:t>Laboratory</a:t>
            </a:r>
          </a:p>
          <a:p>
            <a:r>
              <a:rPr lang="en-GB" sz="1600" i="1" dirty="0" smtClean="0"/>
              <a:t> </a:t>
            </a:r>
            <a:endParaRPr lang="en-GB" sz="1600" dirty="0"/>
          </a:p>
          <a:p>
            <a:r>
              <a:rPr lang="en-GB" sz="1600" b="1" dirty="0" smtClean="0"/>
              <a:t>3   Rubisco </a:t>
            </a:r>
            <a:r>
              <a:rPr lang="en-GB" sz="1600" b="1" dirty="0"/>
              <a:t>Immune-localisation in Mutant Algae</a:t>
            </a:r>
            <a:endParaRPr lang="en-GB" sz="1600" dirty="0"/>
          </a:p>
          <a:p>
            <a:r>
              <a:rPr lang="en-GB" i="1" dirty="0" smtClean="0"/>
              <a:t>	</a:t>
            </a:r>
            <a:r>
              <a:rPr lang="en-GB" sz="1600" i="1" dirty="0" smtClean="0"/>
              <a:t>University </a:t>
            </a:r>
            <a:r>
              <a:rPr lang="en-GB" sz="1600" i="1" dirty="0"/>
              <a:t>of Cambridge, </a:t>
            </a:r>
            <a:r>
              <a:rPr lang="en-GB" sz="1600" i="1" dirty="0" err="1"/>
              <a:t>Dept</a:t>
            </a:r>
            <a:r>
              <a:rPr lang="en-GB" sz="1600" i="1" dirty="0"/>
              <a:t> Plant </a:t>
            </a:r>
            <a:r>
              <a:rPr lang="en-GB" sz="1600" i="1" dirty="0" smtClean="0"/>
              <a:t>Sciences</a:t>
            </a:r>
          </a:p>
          <a:p>
            <a:endParaRPr lang="en-GB" sz="1600" dirty="0"/>
          </a:p>
          <a:p>
            <a:r>
              <a:rPr lang="en-GB" b="1" dirty="0" smtClean="0"/>
              <a:t>4   Millisecond </a:t>
            </a:r>
            <a:r>
              <a:rPr lang="en-GB" b="1" dirty="0"/>
              <a:t>Pulsars: how to make a star spin 700 times a second.</a:t>
            </a:r>
            <a:endParaRPr lang="en-GB" dirty="0"/>
          </a:p>
          <a:p>
            <a:r>
              <a:rPr lang="en-GB" sz="1600" i="1" dirty="0" smtClean="0"/>
              <a:t>	University </a:t>
            </a:r>
            <a:r>
              <a:rPr lang="en-GB" sz="1600" i="1" dirty="0"/>
              <a:t>of Cambridge, Institute of </a:t>
            </a:r>
            <a:r>
              <a:rPr lang="en-GB" sz="1600" i="1" dirty="0" smtClean="0"/>
              <a:t>Astronomy</a:t>
            </a:r>
          </a:p>
          <a:p>
            <a:endParaRPr lang="en-GB" sz="1600" dirty="0"/>
          </a:p>
          <a:p>
            <a:r>
              <a:rPr lang="en-GB" b="1" dirty="0" smtClean="0"/>
              <a:t>5   </a:t>
            </a:r>
            <a:r>
              <a:rPr lang="en-GB" b="1" dirty="0" err="1" smtClean="0"/>
              <a:t>Fueling</a:t>
            </a:r>
            <a:r>
              <a:rPr lang="en-GB" b="1" dirty="0" smtClean="0"/>
              <a:t> </a:t>
            </a:r>
            <a:r>
              <a:rPr lang="en-GB" b="1" dirty="0"/>
              <a:t>our Future, exploring the pros and cons of Nuclear Energy</a:t>
            </a:r>
            <a:endParaRPr lang="en-GB" dirty="0"/>
          </a:p>
          <a:p>
            <a:r>
              <a:rPr lang="en-GB" sz="1600" i="1" dirty="0" smtClean="0"/>
              <a:t>	Prof </a:t>
            </a:r>
            <a:r>
              <a:rPr lang="en-GB" sz="1600" i="1" dirty="0"/>
              <a:t>Geraldine Thomas, Imperial College London hosted in the </a:t>
            </a:r>
            <a:r>
              <a:rPr lang="en-GB" sz="1600" i="1" dirty="0" err="1"/>
              <a:t>Kaetsu</a:t>
            </a:r>
            <a:r>
              <a:rPr lang="en-GB" sz="1600" i="1" dirty="0"/>
              <a:t> </a:t>
            </a:r>
            <a:r>
              <a:rPr lang="en-GB" sz="1600" i="1" dirty="0" smtClean="0"/>
              <a:t>Centre</a:t>
            </a:r>
          </a:p>
          <a:p>
            <a:endParaRPr lang="en-GB" sz="1600" dirty="0"/>
          </a:p>
          <a:p>
            <a:pPr marL="342900" indent="-342900">
              <a:buAutoNum type="arabicPlain" startAt="6"/>
            </a:pPr>
            <a:r>
              <a:rPr lang="en-GB" b="1" dirty="0" smtClean="0"/>
              <a:t>Reporting </a:t>
            </a:r>
            <a:r>
              <a:rPr lang="en-GB" b="1" dirty="0"/>
              <a:t>the Workshop; An exercise in professional Science </a:t>
            </a:r>
            <a:endParaRPr lang="en-GB" b="1" dirty="0" smtClean="0"/>
          </a:p>
          <a:p>
            <a:r>
              <a:rPr lang="en-GB" b="1" dirty="0" smtClean="0"/>
              <a:t>                                                                                                Communication</a:t>
            </a:r>
            <a:endParaRPr lang="en-GB" dirty="0"/>
          </a:p>
          <a:p>
            <a:r>
              <a:rPr lang="en-GB" i="1" dirty="0" smtClean="0"/>
              <a:t>	</a:t>
            </a:r>
            <a:r>
              <a:rPr lang="en-GB" sz="1600" i="1" dirty="0" smtClean="0"/>
              <a:t>The </a:t>
            </a:r>
            <a:r>
              <a:rPr lang="en-GB" sz="1600" i="1" dirty="0"/>
              <a:t>Naked Scientists Team</a:t>
            </a:r>
            <a:endParaRPr lang="en-GB" sz="16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151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cho">
  <a:themeElements>
    <a:clrScheme name="Ech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Ech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Echo</Template>
  <TotalTime>7310</TotalTime>
  <Words>801</Words>
  <Application>Microsoft Office PowerPoint</Application>
  <PresentationFormat>On-screen Show (4:3)</PresentationFormat>
  <Paragraphs>148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Echo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 Albone</dc:creator>
  <cp:lastModifiedBy>Eric Albone</cp:lastModifiedBy>
  <cp:revision>298</cp:revision>
  <cp:lastPrinted>2016-01-21T16:01:30Z</cp:lastPrinted>
  <dcterms:created xsi:type="dcterms:W3CDTF">2004-03-17T15:07:55Z</dcterms:created>
  <dcterms:modified xsi:type="dcterms:W3CDTF">2016-02-20T17:58:10Z</dcterms:modified>
</cp:coreProperties>
</file>